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7" r:id="rId2"/>
    <p:sldId id="259" r:id="rId3"/>
    <p:sldId id="260" r:id="rId4"/>
    <p:sldId id="261" r:id="rId5"/>
    <p:sldId id="262" r:id="rId6"/>
    <p:sldId id="263" r:id="rId7"/>
    <p:sldId id="266" r:id="rId8"/>
    <p:sldId id="264" r:id="rId9"/>
    <p:sldId id="267" r:id="rId10"/>
    <p:sldId id="269" r:id="rId11"/>
    <p:sldId id="268" r:id="rId12"/>
    <p:sldId id="271" r:id="rId13"/>
    <p:sldId id="273" r:id="rId14"/>
    <p:sldId id="272" r:id="rId15"/>
    <p:sldId id="275" r:id="rId16"/>
    <p:sldId id="276" r:id="rId17"/>
    <p:sldId id="277" r:id="rId18"/>
    <p:sldId id="278" r:id="rId19"/>
    <p:sldId id="279" r:id="rId20"/>
    <p:sldId id="280" r:id="rId21"/>
    <p:sldId id="281" r:id="rId22"/>
    <p:sldId id="282" r:id="rId23"/>
    <p:sldId id="283"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542" autoAdjust="0"/>
  </p:normalViewPr>
  <p:slideViewPr>
    <p:cSldViewPr snapToGrid="0" snapToObjects="1">
      <p:cViewPr varScale="1">
        <p:scale>
          <a:sx n="116" d="100"/>
          <a:sy n="116" d="100"/>
        </p:scale>
        <p:origin x="-2240"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hs4589:Documents:workspace:TextClassification:stopwords-resul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1"/>
    </mc:Choice>
    <mc:Fallback>
      <c:style val="11"/>
    </mc:Fallback>
  </mc:AlternateContent>
  <c:chart>
    <c:autoTitleDeleted val="1"/>
    <c:plotArea>
      <c:layout/>
      <c:barChart>
        <c:barDir val="bar"/>
        <c:grouping val="percentStacked"/>
        <c:varyColors val="0"/>
        <c:ser>
          <c:idx val="1"/>
          <c:order val="0"/>
          <c:tx>
            <c:v>Negative</c:v>
          </c:tx>
          <c:invertIfNegative val="0"/>
          <c:cat>
            <c:strRef>
              <c:f>Plots!$A$1:$A$6</c:f>
              <c:strCache>
                <c:ptCount val="6"/>
                <c:pt idx="0">
                  <c:v>OMD</c:v>
                </c:pt>
                <c:pt idx="1">
                  <c:v>HCR</c:v>
                </c:pt>
                <c:pt idx="2">
                  <c:v>STS</c:v>
                </c:pt>
                <c:pt idx="3">
                  <c:v>SemEval</c:v>
                </c:pt>
                <c:pt idx="4">
                  <c:v>WAB</c:v>
                </c:pt>
                <c:pt idx="5">
                  <c:v>GASP</c:v>
                </c:pt>
              </c:strCache>
            </c:strRef>
          </c:cat>
          <c:val>
            <c:numRef>
              <c:f>Plots!$D$1:$D$6</c:f>
              <c:numCache>
                <c:formatCode>General</c:formatCode>
                <c:ptCount val="6"/>
                <c:pt idx="0">
                  <c:v>688.0</c:v>
                </c:pt>
                <c:pt idx="1">
                  <c:v>957.0</c:v>
                </c:pt>
                <c:pt idx="2">
                  <c:v>1402.0</c:v>
                </c:pt>
                <c:pt idx="3">
                  <c:v>1590.0</c:v>
                </c:pt>
                <c:pt idx="4">
                  <c:v>2580.0</c:v>
                </c:pt>
                <c:pt idx="5">
                  <c:v>5235.0</c:v>
                </c:pt>
              </c:numCache>
            </c:numRef>
          </c:val>
        </c:ser>
        <c:ser>
          <c:idx val="2"/>
          <c:order val="1"/>
          <c:tx>
            <c:v>Positive</c:v>
          </c:tx>
          <c:invertIfNegative val="0"/>
          <c:cat>
            <c:strRef>
              <c:f>Plots!$A$1:$A$6</c:f>
              <c:strCache>
                <c:ptCount val="6"/>
                <c:pt idx="0">
                  <c:v>OMD</c:v>
                </c:pt>
                <c:pt idx="1">
                  <c:v>HCR</c:v>
                </c:pt>
                <c:pt idx="2">
                  <c:v>STS</c:v>
                </c:pt>
                <c:pt idx="3">
                  <c:v>SemEval</c:v>
                </c:pt>
                <c:pt idx="4">
                  <c:v>WAB</c:v>
                </c:pt>
                <c:pt idx="5">
                  <c:v>GASP</c:v>
                </c:pt>
              </c:strCache>
            </c:strRef>
          </c:cat>
          <c:val>
            <c:numRef>
              <c:f>Plots!$C$1:$C$6</c:f>
              <c:numCache>
                <c:formatCode>General</c:formatCode>
                <c:ptCount val="6"/>
                <c:pt idx="0">
                  <c:v>393.0</c:v>
                </c:pt>
                <c:pt idx="1">
                  <c:v>397.0</c:v>
                </c:pt>
                <c:pt idx="2">
                  <c:v>632.0</c:v>
                </c:pt>
                <c:pt idx="3">
                  <c:v>3781.0</c:v>
                </c:pt>
                <c:pt idx="4">
                  <c:v>2915.0</c:v>
                </c:pt>
                <c:pt idx="5">
                  <c:v>1050.0</c:v>
                </c:pt>
              </c:numCache>
            </c:numRef>
          </c:val>
        </c:ser>
        <c:dLbls>
          <c:showLegendKey val="0"/>
          <c:showVal val="0"/>
          <c:showCatName val="0"/>
          <c:showSerName val="0"/>
          <c:showPercent val="0"/>
          <c:showBubbleSize val="0"/>
        </c:dLbls>
        <c:gapWidth val="95"/>
        <c:overlap val="100"/>
        <c:axId val="-2004343752"/>
        <c:axId val="-2024522216"/>
      </c:barChart>
      <c:catAx>
        <c:axId val="-2004343752"/>
        <c:scaling>
          <c:orientation val="minMax"/>
        </c:scaling>
        <c:delete val="0"/>
        <c:axPos val="l"/>
        <c:majorTickMark val="none"/>
        <c:minorTickMark val="none"/>
        <c:tickLblPos val="nextTo"/>
        <c:txPr>
          <a:bodyPr/>
          <a:lstStyle/>
          <a:p>
            <a:pPr>
              <a:defRPr sz="1800"/>
            </a:pPr>
            <a:endParaRPr lang="en-US"/>
          </a:p>
        </c:txPr>
        <c:crossAx val="-2024522216"/>
        <c:crosses val="autoZero"/>
        <c:auto val="1"/>
        <c:lblAlgn val="ctr"/>
        <c:lblOffset val="100"/>
        <c:noMultiLvlLbl val="0"/>
      </c:catAx>
      <c:valAx>
        <c:axId val="-2024522216"/>
        <c:scaling>
          <c:orientation val="minMax"/>
        </c:scaling>
        <c:delete val="0"/>
        <c:axPos val="b"/>
        <c:majorGridlines/>
        <c:numFmt formatCode="0%" sourceLinked="1"/>
        <c:majorTickMark val="none"/>
        <c:minorTickMark val="none"/>
        <c:tickLblPos val="nextTo"/>
        <c:crossAx val="-2004343752"/>
        <c:crosses val="autoZero"/>
        <c:crossBetween val="between"/>
      </c:valAx>
      <c:dTable>
        <c:showHorzBorder val="1"/>
        <c:showVertBorder val="1"/>
        <c:showOutline val="1"/>
        <c:showKeys val="1"/>
        <c:txPr>
          <a:bodyPr/>
          <a:lstStyle/>
          <a:p>
            <a:pPr rtl="0">
              <a:defRPr sz="1400"/>
            </a:pPr>
            <a:endParaRPr lang="en-US"/>
          </a:p>
        </c:txPr>
      </c:dTable>
    </c:plotArea>
    <c:plotVisOnly val="1"/>
    <c:dispBlanksAs val="gap"/>
    <c:showDLblsOverMax val="0"/>
  </c:chart>
  <c:externalData r:id="rId1">
    <c:autoUpdate val="0"/>
  </c:externalData>
</c:chartSpace>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56293D7-7375-0248-B31C-1ABE14690747}" type="datetimeFigureOut">
              <a:rPr lang="en-US" smtClean="0"/>
              <a:t>15/05/2014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3A1F16B-C7F5-5347-84CF-F474D5BFA4AF}" type="slidenum">
              <a:rPr lang="en-US" smtClean="0"/>
              <a:t>‹#›</a:t>
            </a:fld>
            <a:endParaRPr lang="en-US"/>
          </a:p>
        </p:txBody>
      </p:sp>
    </p:spTree>
    <p:extLst>
      <p:ext uri="{BB962C8B-B14F-4D97-AF65-F5344CB8AC3E}">
        <p14:creationId xmlns:p14="http://schemas.microsoft.com/office/powerpoint/2010/main" val="8753689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a:t>
            </a:r>
            <a:r>
              <a:rPr lang="en-US" baseline="0" dirty="0" smtClean="0"/>
              <a:t> everyone, </a:t>
            </a:r>
          </a:p>
          <a:p>
            <a:endParaRPr lang="en-US" baseline="0" dirty="0" smtClean="0"/>
          </a:p>
          <a:p>
            <a:r>
              <a:rPr lang="en-US" baseline="0" dirty="0" smtClean="0"/>
              <a:t>My name is Hassan Saif, a PhD student KMI in UK. </a:t>
            </a:r>
          </a:p>
          <a:p>
            <a:r>
              <a:rPr lang="en-US" baseline="0" dirty="0" smtClean="0"/>
              <a:t>Today I’m </a:t>
            </a:r>
            <a:r>
              <a:rPr lang="en-US" baseline="0" dirty="0" err="1" smtClean="0"/>
              <a:t>gonna</a:t>
            </a:r>
            <a:r>
              <a:rPr lang="en-US" baseline="0" dirty="0" smtClean="0"/>
              <a:t> present our work on Evaluation datasets for Twitter Sentiment Analysis.. Surveying the pre-existed datasets and proposing a new dataset. the STS-Gold. </a:t>
            </a:r>
            <a:endParaRPr lang="en-US" dirty="0"/>
          </a:p>
        </p:txBody>
      </p:sp>
      <p:sp>
        <p:nvSpPr>
          <p:cNvPr id="4" name="Slide Number Placeholder 3"/>
          <p:cNvSpPr>
            <a:spLocks noGrp="1"/>
          </p:cNvSpPr>
          <p:nvPr>
            <p:ph type="sldNum" sz="quarter" idx="10"/>
          </p:nvPr>
        </p:nvSpPr>
        <p:spPr/>
        <p:txBody>
          <a:bodyPr/>
          <a:lstStyle/>
          <a:p>
            <a:fld id="{1F98D60E-5FE2-FC4E-87B1-028CB271DC3D}" type="slidenum">
              <a:rPr lang="en-US" smtClean="0"/>
              <a:t>1</a:t>
            </a:fld>
            <a:endParaRPr lang="en-US"/>
          </a:p>
        </p:txBody>
      </p:sp>
    </p:spTree>
    <p:extLst>
      <p:ext uri="{BB962C8B-B14F-4D97-AF65-F5344CB8AC3E}">
        <p14:creationId xmlns:p14="http://schemas.microsoft.com/office/powerpoint/2010/main" val="1722236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our work,</a:t>
            </a:r>
            <a:r>
              <a:rPr lang="en-US" sz="1200" kern="1200" baseline="0" dirty="0" smtClean="0">
                <a:solidFill>
                  <a:schemeClr val="tx1"/>
                </a:solidFill>
                <a:effectLst/>
                <a:latin typeface="+mn-lt"/>
                <a:ea typeface="+mn-ea"/>
                <a:cs typeface="+mn-cs"/>
              </a:rPr>
              <a:t> w</a:t>
            </a:r>
            <a:r>
              <a:rPr lang="en-US" sz="1200" kern="1200" dirty="0" smtClean="0">
                <a:solidFill>
                  <a:schemeClr val="tx1"/>
                </a:solidFill>
                <a:effectLst/>
                <a:latin typeface="+mn-lt"/>
                <a:ea typeface="+mn-ea"/>
                <a:cs typeface="+mn-cs"/>
              </a:rPr>
              <a:t>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studied the effect of different stopword removal methods for polarity classification of tweets and whether removing stopwords affects the performance of Twitter sentiment classifiers.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10</a:t>
            </a:fld>
            <a:endParaRPr lang="en-US"/>
          </a:p>
        </p:txBody>
      </p:sp>
    </p:spTree>
    <p:extLst>
      <p:ext uri="{BB962C8B-B14F-4D97-AF65-F5344CB8AC3E}">
        <p14:creationId xmlns:p14="http://schemas.microsoft.com/office/powerpoint/2010/main" val="9844091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To this end, we use six Twitter datasets obtained from the literature of Twitter sentiment classification.</a:t>
            </a:r>
            <a:r>
              <a:rPr lang="en-US" sz="1200" kern="1200" baseline="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As can be noted, these datasets have different size and different number of positive and negative tweets. </a:t>
            </a: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11</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a:t>
            </a:r>
            <a:r>
              <a:rPr lang="en-US" sz="1200" i="1" kern="1200" dirty="0" smtClean="0">
                <a:solidFill>
                  <a:schemeClr val="tx1"/>
                </a:solidFill>
                <a:effectLst/>
                <a:latin typeface="+mn-lt"/>
                <a:ea typeface="+mn-ea"/>
                <a:cs typeface="+mn-cs"/>
              </a:rPr>
              <a:t>Baseline method </a:t>
            </a:r>
            <a:r>
              <a:rPr lang="en-US" sz="1200" kern="1200" dirty="0" smtClean="0">
                <a:solidFill>
                  <a:schemeClr val="tx1"/>
                </a:solidFill>
                <a:effectLst/>
                <a:latin typeface="+mn-lt"/>
                <a:ea typeface="+mn-ea"/>
                <a:cs typeface="+mn-cs"/>
              </a:rPr>
              <a:t>for this analysis is the non removal of stopwords. </a:t>
            </a:r>
          </a:p>
          <a:p>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also assess the influence of six different stopword removal methods using six stopwords removal methods</a:t>
            </a:r>
            <a:r>
              <a:rPr lang="en-US" sz="1200" kern="1200" baseline="0" dirty="0" smtClean="0">
                <a:solidFill>
                  <a:schemeClr val="tx1"/>
                </a:solidFill>
                <a:effectLst/>
                <a:latin typeface="+mn-lt"/>
                <a:ea typeface="+mn-ea"/>
                <a:cs typeface="+mn-cs"/>
              </a:rPr>
              <a:t> including:</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b="1" i="1" dirty="0" smtClean="0"/>
              <a:t>The Classic Method</a:t>
            </a:r>
            <a:r>
              <a:rPr lang="en-US" b="1" i="1" baseline="0" dirty="0" smtClean="0"/>
              <a:t>: </a:t>
            </a:r>
            <a:r>
              <a:rPr lang="en-US" sz="1200" kern="1200" dirty="0" smtClean="0">
                <a:solidFill>
                  <a:schemeClr val="tx1"/>
                </a:solidFill>
                <a:effectLst/>
                <a:latin typeface="+mn-lt"/>
                <a:ea typeface="+mn-ea"/>
                <a:cs typeface="+mn-cs"/>
              </a:rPr>
              <a:t>which is based on removing stopwords obtained from pre-compiled lists.</a:t>
            </a:r>
            <a:r>
              <a:rPr lang="en-US" sz="1200" kern="1200" baseline="0" dirty="0" smtClean="0">
                <a:solidFill>
                  <a:schemeClr val="tx1"/>
                </a:solidFill>
                <a:effectLst/>
                <a:latin typeface="+mn-lt"/>
                <a:ea typeface="+mn-ea"/>
                <a:cs typeface="+mn-cs"/>
              </a:rPr>
              <a:t> In our analysis  we use </a:t>
            </a:r>
            <a:r>
              <a:rPr lang="en-US" sz="1200" kern="1200" dirty="0" smtClean="0">
                <a:solidFill>
                  <a:schemeClr val="tx1"/>
                </a:solidFill>
                <a:effectLst/>
                <a:latin typeface="+mn-lt"/>
                <a:ea typeface="+mn-ea"/>
                <a:cs typeface="+mn-cs"/>
              </a:rPr>
              <a:t>the classic Van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12</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addition to the classic Stoplist, we use three stopword generation methods inspired by </a:t>
            </a:r>
            <a:r>
              <a:rPr lang="en-US" sz="1200" kern="1200" dirty="0" err="1" smtClean="0">
                <a:solidFill>
                  <a:schemeClr val="tx1"/>
                </a:solidFill>
                <a:effectLst/>
                <a:latin typeface="+mn-lt"/>
                <a:ea typeface="+mn-ea"/>
                <a:cs typeface="+mn-cs"/>
              </a:rPr>
              <a:t>Zipf’s</a:t>
            </a:r>
            <a:r>
              <a:rPr lang="en-US" sz="1200" kern="1200" dirty="0" smtClean="0">
                <a:solidFill>
                  <a:schemeClr val="tx1"/>
                </a:solidFill>
                <a:effectLst/>
                <a:latin typeface="+mn-lt"/>
                <a:ea typeface="+mn-ea"/>
                <a:cs typeface="+mn-cs"/>
              </a:rPr>
              <a:t> law including: removing most frequent words (</a:t>
            </a:r>
            <a:r>
              <a:rPr lang="en-US" sz="1200" i="1" kern="1200" dirty="0" smtClean="0">
                <a:solidFill>
                  <a:schemeClr val="tx1"/>
                </a:solidFill>
                <a:effectLst/>
                <a:latin typeface="+mn-lt"/>
                <a:ea typeface="+mn-ea"/>
                <a:cs typeface="+mn-cs"/>
              </a:rPr>
              <a:t>TF-High</a:t>
            </a:r>
            <a:r>
              <a:rPr lang="en-US" sz="1200" kern="1200" dirty="0" smtClean="0">
                <a:solidFill>
                  <a:schemeClr val="tx1"/>
                </a:solidFill>
                <a:effectLst/>
                <a:latin typeface="+mn-lt"/>
                <a:ea typeface="+mn-ea"/>
                <a:cs typeface="+mn-cs"/>
              </a:rPr>
              <a:t>) and removing words that occur once, i.e. singleton words (</a:t>
            </a:r>
            <a:r>
              <a:rPr lang="en-US" sz="1200" i="1" kern="1200" dirty="0" smtClean="0">
                <a:solidFill>
                  <a:schemeClr val="tx1"/>
                </a:solidFill>
                <a:effectLst/>
                <a:latin typeface="+mn-lt"/>
                <a:ea typeface="+mn-ea"/>
                <a:cs typeface="+mn-cs"/>
              </a:rPr>
              <a:t>TF1</a:t>
            </a:r>
            <a:r>
              <a:rPr lang="en-US" sz="1200" kern="1200" dirty="0" smtClean="0">
                <a:solidFill>
                  <a:schemeClr val="tx1"/>
                </a:solidFill>
                <a:effectLst/>
                <a:latin typeface="+mn-lt"/>
                <a:ea typeface="+mn-ea"/>
                <a:cs typeface="+mn-cs"/>
              </a:rPr>
              <a:t>). We also consider re- moving words with low inverse document frequency (</a:t>
            </a:r>
            <a:r>
              <a:rPr lang="en-US" sz="1200" i="1" kern="1200" dirty="0" smtClean="0">
                <a:solidFill>
                  <a:schemeClr val="tx1"/>
                </a:solidFill>
                <a:effectLst/>
                <a:latin typeface="+mn-lt"/>
                <a:ea typeface="+mn-ea"/>
                <a:cs typeface="+mn-cs"/>
              </a:rPr>
              <a:t>IDF</a:t>
            </a:r>
            <a:r>
              <a:rPr lang="en-US" sz="1200" kern="1200" dirty="0" smtClean="0">
                <a:solidFill>
                  <a:schemeClr val="tx1"/>
                </a:solidFill>
                <a:effectLst/>
                <a:latin typeface="+mn-lt"/>
                <a:ea typeface="+mn-ea"/>
                <a:cs typeface="+mn-cs"/>
              </a:rPr>
              <a:t>). </a:t>
            </a: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13</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i="1" dirty="0" smtClean="0"/>
              <a:t>4- Term-based Random Sampling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method works by iterating over separate chunks of data ran- </a:t>
            </a:r>
            <a:r>
              <a:rPr lang="en-US" sz="1200" kern="1200" dirty="0" err="1" smtClean="0">
                <a:solidFill>
                  <a:schemeClr val="tx1"/>
                </a:solidFill>
                <a:effectLst/>
                <a:latin typeface="+mn-lt"/>
                <a:ea typeface="+mn-ea"/>
                <a:cs typeface="+mn-cs"/>
              </a:rPr>
              <a:t>domly</a:t>
            </a:r>
            <a:r>
              <a:rPr lang="en-US" sz="1200" kern="1200" dirty="0" smtClean="0">
                <a:solidFill>
                  <a:schemeClr val="tx1"/>
                </a:solidFill>
                <a:effectLst/>
                <a:latin typeface="+mn-lt"/>
                <a:ea typeface="+mn-ea"/>
                <a:cs typeface="+mn-cs"/>
              </a:rPr>
              <a:t> selected. It then ranks terms in each chunk based on their </a:t>
            </a:r>
            <a:r>
              <a:rPr lang="en-US" sz="1200" kern="1200" dirty="0" err="1" smtClean="0">
                <a:solidFill>
                  <a:schemeClr val="tx1"/>
                </a:solidFill>
                <a:effectLst/>
                <a:latin typeface="+mn-lt"/>
                <a:ea typeface="+mn-ea"/>
                <a:cs typeface="+mn-cs"/>
              </a:rPr>
              <a:t>informativeness</a:t>
            </a:r>
            <a:r>
              <a:rPr lang="en-US" sz="1200" kern="1200" dirty="0" smtClean="0">
                <a:solidFill>
                  <a:schemeClr val="tx1"/>
                </a:solidFill>
                <a:effectLst/>
                <a:latin typeface="+mn-lt"/>
                <a:ea typeface="+mn-ea"/>
                <a:cs typeface="+mn-cs"/>
              </a:rPr>
              <a:t> values using the </a:t>
            </a:r>
            <a:r>
              <a:rPr lang="en-US" sz="1200" kern="1200" dirty="0" err="1" smtClean="0">
                <a:solidFill>
                  <a:schemeClr val="tx1"/>
                </a:solidFill>
                <a:effectLst/>
                <a:latin typeface="+mn-lt"/>
                <a:ea typeface="+mn-ea"/>
                <a:cs typeface="+mn-cs"/>
              </a:rPr>
              <a:t>Kullback-Leibler</a:t>
            </a:r>
            <a:r>
              <a:rPr lang="en-US" sz="1200" kern="1200" dirty="0" smtClean="0">
                <a:solidFill>
                  <a:schemeClr val="tx1"/>
                </a:solidFill>
                <a:effectLst/>
                <a:latin typeface="+mn-lt"/>
                <a:ea typeface="+mn-ea"/>
                <a:cs typeface="+mn-cs"/>
              </a:rPr>
              <a:t> divergence measure </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5- </a:t>
            </a:r>
            <a:r>
              <a:rPr lang="en-US" sz="1200" b="1" kern="1200" dirty="0" smtClean="0">
                <a:solidFill>
                  <a:schemeClr val="tx1"/>
                </a:solidFill>
                <a:effectLst/>
                <a:latin typeface="+mn-lt"/>
                <a:ea typeface="+mn-ea"/>
                <a:cs typeface="+mn-cs"/>
              </a:rPr>
              <a:t>The Mutual Information Method: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mutual information method (MI) is a supervised method that works by computing the mutual information between a given term and a document class (e.g., positive, negative), providing an indication of how much in- formation the term can tell about a given class. Low mutual information suggests that the term has low discrimination power and hence it should be easily removed.</a:t>
            </a:r>
            <a:br>
              <a:rPr lang="en-US" sz="1200" kern="1200" dirty="0" smtClean="0">
                <a:solidFill>
                  <a:schemeClr val="tx1"/>
                </a:solidFill>
                <a:effectLst/>
                <a:latin typeface="+mn-lt"/>
                <a:ea typeface="+mn-ea"/>
                <a:cs typeface="+mn-cs"/>
              </a:rPr>
            </a:b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1"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14</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 assess the effect of stopwords in sentiment classification we use two of the most popular supervised classifiers used in the literature of sentiment analysis, Maximum Entropy (MaxEnt) and Naive Bayes (NB) from Mallet. </a:t>
            </a:r>
          </a:p>
          <a:p>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report the performance of both classifiers in accuracy and aver- age F-measure using a 10-fold cross validation. Also, note that we use unigram features to train both classifiers in our experiments. </a:t>
            </a: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15</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assess the impact of removing stopwords by observing fluctuations (increases and decreases) on three different as- </a:t>
            </a:r>
            <a:r>
              <a:rPr lang="en-US" sz="1200" kern="1200" dirty="0" err="1" smtClean="0">
                <a:solidFill>
                  <a:schemeClr val="tx1"/>
                </a:solidFill>
                <a:effectLst/>
                <a:latin typeface="+mn-lt"/>
                <a:ea typeface="+mn-ea"/>
                <a:cs typeface="+mn-cs"/>
              </a:rPr>
              <a:t>pects</a:t>
            </a:r>
            <a:r>
              <a:rPr lang="en-US" sz="1200" kern="1200" dirty="0" smtClean="0">
                <a:solidFill>
                  <a:schemeClr val="tx1"/>
                </a:solidFill>
                <a:effectLst/>
                <a:latin typeface="+mn-lt"/>
                <a:ea typeface="+mn-ea"/>
                <a:cs typeface="+mn-cs"/>
              </a:rPr>
              <a:t> of the sentiment classification task: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t>
            </a:r>
            <a:r>
              <a:rPr lang="en-US" sz="1200" i="1" kern="1200" dirty="0" smtClean="0">
                <a:solidFill>
                  <a:schemeClr val="tx1"/>
                </a:solidFill>
                <a:effectLst/>
                <a:latin typeface="+mn-lt"/>
                <a:ea typeface="+mn-ea"/>
                <a:cs typeface="+mn-cs"/>
              </a:rPr>
              <a:t>classification performance</a:t>
            </a:r>
            <a:r>
              <a:rPr lang="en-US" sz="1200" kern="1200" dirty="0" smtClean="0">
                <a:solidFill>
                  <a:schemeClr val="tx1"/>
                </a:solidFill>
                <a:effectLst/>
                <a:latin typeface="+mn-lt"/>
                <a:ea typeface="+mn-ea"/>
                <a:cs typeface="+mn-cs"/>
              </a:rPr>
              <a:t>, measured in terms of accuracy and F-</a:t>
            </a:r>
            <a:r>
              <a:rPr lang="en-US" sz="1200" kern="1200" dirty="0" err="1" smtClean="0">
                <a:solidFill>
                  <a:schemeClr val="tx1"/>
                </a:solidFill>
                <a:effectLst/>
                <a:latin typeface="+mn-lt"/>
                <a:ea typeface="+mn-ea"/>
                <a:cs typeface="+mn-cs"/>
              </a:rPr>
              <a:t>masure</a:t>
            </a:r>
            <a:r>
              <a:rPr lang="en-US" sz="1200" kern="1200" dirty="0" smtClean="0">
                <a:solidFill>
                  <a:schemeClr val="tx1"/>
                </a:solidFill>
                <a:effectLst/>
                <a:latin typeface="+mn-lt"/>
                <a:ea typeface="+mn-ea"/>
                <a:cs typeface="+mn-cs"/>
              </a:rPr>
              <a:t>, the size of the classifier’s </a:t>
            </a:r>
            <a:r>
              <a:rPr lang="en-US" sz="1200" i="1" kern="1200" dirty="0" smtClean="0">
                <a:solidFill>
                  <a:schemeClr val="tx1"/>
                </a:solidFill>
                <a:effectLst/>
                <a:latin typeface="+mn-lt"/>
                <a:ea typeface="+mn-ea"/>
                <a:cs typeface="+mn-cs"/>
              </a:rPr>
              <a:t>feature space </a:t>
            </a:r>
            <a:r>
              <a:rPr lang="en-US" sz="1200" kern="1200" dirty="0" smtClean="0">
                <a:solidFill>
                  <a:schemeClr val="tx1"/>
                </a:solidFill>
                <a:effectLst/>
                <a:latin typeface="+mn-lt"/>
                <a:ea typeface="+mn-ea"/>
                <a:cs typeface="+mn-cs"/>
              </a:rPr>
              <a:t>and the level of </a:t>
            </a:r>
            <a:r>
              <a:rPr lang="en-US" sz="1200" i="1" kern="1200" dirty="0" smtClean="0">
                <a:solidFill>
                  <a:schemeClr val="tx1"/>
                </a:solidFill>
                <a:effectLst/>
                <a:latin typeface="+mn-lt"/>
                <a:ea typeface="+mn-ea"/>
                <a:cs typeface="+mn-cs"/>
              </a:rPr>
              <a:t>data sparsity</a:t>
            </a:r>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Our baseline for comparison is not removing stopwords. </a:t>
            </a: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16</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first aspect that we study is how removing stopwords affects the classification performance </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figure shows the baseline classification performance in accuracy (a) and F-measure (b) for the MaxEnt and NB classifiers across all the datasets. </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As we can see, when no stopwords are removed, the MaxEnt classifier always outperforms the NB classifier in accuracy and F1 measure on all datasets.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17</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figure </a:t>
            </a:r>
            <a:r>
              <a:rPr lang="en-US" sz="1200" kern="1200" dirty="0" smtClean="0">
                <a:solidFill>
                  <a:schemeClr val="tx1"/>
                </a:solidFill>
                <a:effectLst/>
                <a:latin typeface="+mn-lt"/>
                <a:ea typeface="+mn-ea"/>
                <a:cs typeface="+mn-cs"/>
              </a:rPr>
              <a:t>shows the average performances in accuracy and F-measure obtained from the MaxEnt and NB classifiers by using the six</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stopword removal methods</a:t>
            </a:r>
            <a:r>
              <a:rPr lang="en-US" sz="1200" kern="1200" baseline="0" dirty="0" smtClean="0">
                <a:solidFill>
                  <a:schemeClr val="tx1"/>
                </a:solidFill>
                <a:effectLst/>
                <a:latin typeface="+mn-lt"/>
                <a:ea typeface="+mn-ea"/>
                <a:cs typeface="+mn-cs"/>
              </a:rPr>
              <a:t> on all datasets</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r>
              <a:rPr lang="en-US" sz="1200" kern="1200" dirty="0" smtClean="0">
                <a:solidFill>
                  <a:schemeClr val="tx1"/>
                </a:solidFill>
                <a:effectLst/>
                <a:latin typeface="+mn-lt"/>
                <a:ea typeface="+mn-ea"/>
                <a:cs typeface="+mn-cs"/>
              </a:rPr>
              <a:t>- Here we notice a significant loss in accuracy and in F-measure is encountered when using the IDF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while the highest performance is always obtained when using the MI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Also, </a:t>
            </a:r>
            <a:r>
              <a:rPr lang="en-US" sz="1200" kern="1200" dirty="0" smtClean="0">
                <a:solidFill>
                  <a:schemeClr val="tx1"/>
                </a:solidFill>
                <a:effectLst/>
                <a:latin typeface="+mn-lt"/>
                <a:ea typeface="+mn-ea"/>
                <a:cs typeface="+mn-cs"/>
              </a:rPr>
              <a:t>using the classic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gives lower performance than the baseline with an average loss of 1.04% and 1.24% in accuracy and F-measure respectively </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On the contrary, removing singleton words (the TF1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improves the accuracy by 1.15% and F-measure by 2.65% compared to the classic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We also notice that the TF1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gives slightly lower accuracy and F-measure than the MI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respectively. Nonetheless, generating TF1 stoplists is much simpler than generating the MI ones in the sense that the former, as opposed to the latter, does not required any </a:t>
            </a:r>
            <a:r>
              <a:rPr lang="en-US" sz="1200" kern="1200" dirty="0" err="1" smtClean="0">
                <a:solidFill>
                  <a:schemeClr val="tx1"/>
                </a:solidFill>
                <a:effectLst/>
                <a:latin typeface="+mn-lt"/>
                <a:ea typeface="+mn-ea"/>
                <a:cs typeface="+mn-cs"/>
              </a:rPr>
              <a:t>labelled</a:t>
            </a:r>
            <a:r>
              <a:rPr lang="en-US" sz="1200" kern="1200" dirty="0" smtClean="0">
                <a:solidFill>
                  <a:schemeClr val="tx1"/>
                </a:solidFill>
                <a:effectLst/>
                <a:latin typeface="+mn-lt"/>
                <a:ea typeface="+mn-ea"/>
                <a:cs typeface="+mn-cs"/>
              </a:rPr>
              <a:t> data. </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Finally, it seems that NB is more sensitive to removing stopwords than MaxEnt. NB faces more dramatic changes in accuracy than MaxEnt across the different stoplists. </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p:txBody>
      </p:sp>
      <p:sp>
        <p:nvSpPr>
          <p:cNvPr id="4" name="Slide Number Placeholder 3"/>
          <p:cNvSpPr>
            <a:spLocks noGrp="1"/>
          </p:cNvSpPr>
          <p:nvPr>
            <p:ph type="sldNum" sz="quarter" idx="10"/>
          </p:nvPr>
        </p:nvSpPr>
        <p:spPr/>
        <p:txBody>
          <a:bodyPr/>
          <a:lstStyle/>
          <a:p>
            <a:fld id="{83A1F16B-C7F5-5347-84CF-F474D5BFA4AF}" type="slidenum">
              <a:rPr lang="en-US" smtClean="0"/>
              <a:t>18</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second aspect we study is the average reduction rate on the classifier’s feature space caused by each of the studied stopword removal methods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 As we can see,  R</a:t>
            </a:r>
            <a:r>
              <a:rPr lang="en-US" sz="1200" kern="1200" dirty="0" smtClean="0">
                <a:solidFill>
                  <a:schemeClr val="tx1"/>
                </a:solidFill>
                <a:effectLst/>
                <a:latin typeface="+mn-lt"/>
                <a:ea typeface="+mn-ea"/>
                <a:cs typeface="+mn-cs"/>
              </a:rPr>
              <a:t>emoving singleton words reduces the feature space substantially by 65.24%. MI comes next with a reduction rate of 19.34%. On the other hand, removing the most frequent words (TF-High) has no actual effect on the feature space. All other stoplists reduces the number of features by less than 12%.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From the figure on the right,</a:t>
            </a:r>
            <a:r>
              <a:rPr lang="en-US" baseline="0" dirty="0" smtClean="0"/>
              <a:t> we can observe that </a:t>
            </a:r>
            <a:r>
              <a:rPr lang="en-US" sz="1200" kern="1200" dirty="0" smtClean="0">
                <a:solidFill>
                  <a:schemeClr val="tx1"/>
                </a:solidFill>
                <a:effectLst/>
                <a:latin typeface="+mn-lt"/>
                <a:ea typeface="+mn-ea"/>
                <a:cs typeface="+mn-cs"/>
              </a:rPr>
              <a:t>singleton words constitute two-thirds of the vocabulary size of all datasets. In other words, the ratio of singleton words to non singleton words is two to one for all datasets. This two-to-one ratio explains the large reduction rate in the feature space when removing singleton words.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3A1F16B-C7F5-5347-84CF-F474D5BFA4AF}" type="slidenum">
              <a:rPr lang="en-US" smtClean="0"/>
              <a:t>19</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a:t>
            </a:r>
            <a:r>
              <a:rPr lang="en-US" dirty="0" err="1" smtClean="0"/>
              <a:t>gonna</a:t>
            </a:r>
            <a:r>
              <a:rPr lang="en-US" dirty="0" smtClean="0"/>
              <a:t> start with some</a:t>
            </a:r>
            <a:r>
              <a:rPr lang="en-US" baseline="0" dirty="0" smtClean="0"/>
              <a:t> basic definitions about the sentiment analysis task on Twitter. then talking about the motivation behind our study. </a:t>
            </a:r>
          </a:p>
          <a:p>
            <a:r>
              <a:rPr lang="en-US" baseline="0" dirty="0" smtClean="0"/>
              <a:t>Next I will give a quick overview about the existed evaluation datasets and </a:t>
            </a:r>
            <a:r>
              <a:rPr lang="en-US" baseline="0" dirty="0" err="1" smtClean="0"/>
              <a:t>preseting</a:t>
            </a:r>
            <a:r>
              <a:rPr lang="en-US" baseline="0" dirty="0" smtClean="0"/>
              <a:t> our new dataset the STS-Gold. </a:t>
            </a:r>
          </a:p>
          <a:p>
            <a:r>
              <a:rPr lang="en-US" baseline="0" dirty="0" smtClean="0"/>
              <a:t>Afterwards I’m </a:t>
            </a:r>
            <a:r>
              <a:rPr lang="en-US" baseline="0" dirty="0" err="1" smtClean="0"/>
              <a:t>gonna</a:t>
            </a:r>
            <a:r>
              <a:rPr lang="en-US" baseline="0" dirty="0" smtClean="0"/>
              <a:t> talk talk about the our results obtained from a comparative study we conducted on the these datasets. </a:t>
            </a:r>
          </a:p>
          <a:p>
            <a:endParaRPr lang="en-US" baseline="0" dirty="0" smtClean="0"/>
          </a:p>
          <a:p>
            <a:r>
              <a:rPr lang="en-US" baseline="0" dirty="0" smtClean="0"/>
              <a:t>Our study is three main parts: in the first part I’m </a:t>
            </a:r>
            <a:r>
              <a:rPr lang="en-US" baseline="0" dirty="0" err="1" smtClean="0"/>
              <a:t>gonna</a:t>
            </a:r>
            <a:r>
              <a:rPr lang="en-US" baseline="0" dirty="0" smtClean="0"/>
              <a:t> give an overview of some of the most widely used evaluation datasets for Twitter sentiment analysis, pointing out their limitation</a:t>
            </a:r>
          </a:p>
          <a:p>
            <a:pPr marL="171450" indent="-171450">
              <a:buFontTx/>
              <a:buChar char="-"/>
            </a:pPr>
            <a:r>
              <a:rPr lang="en-US" baseline="0" dirty="0" smtClean="0"/>
              <a:t>In the second part I’m </a:t>
            </a:r>
            <a:r>
              <a:rPr lang="en-US" baseline="0" dirty="0" err="1" smtClean="0"/>
              <a:t>gonna</a:t>
            </a:r>
            <a:r>
              <a:rPr lang="en-US" baseline="0" dirty="0" smtClean="0"/>
              <a:t> present our new gold standard dataset which overcome some of the limitations of the pre-existed datasets</a:t>
            </a:r>
          </a:p>
          <a:p>
            <a:pPr marL="171450" indent="-171450">
              <a:buFontTx/>
              <a:buChar char="-"/>
            </a:pPr>
            <a:r>
              <a:rPr lang="en-US" baseline="0" dirty="0" smtClean="0"/>
              <a:t>The third part is about a comparative study we performed on the all the datasets in terms of 4 different aspects.</a:t>
            </a:r>
          </a:p>
        </p:txBody>
      </p:sp>
      <p:sp>
        <p:nvSpPr>
          <p:cNvPr id="4" name="Slide Number Placeholder 3"/>
          <p:cNvSpPr>
            <a:spLocks noGrp="1"/>
          </p:cNvSpPr>
          <p:nvPr>
            <p:ph type="sldNum" sz="quarter" idx="10"/>
          </p:nvPr>
        </p:nvSpPr>
        <p:spPr/>
        <p:txBody>
          <a:bodyPr/>
          <a:lstStyle/>
          <a:p>
            <a:fld id="{1F98D60E-5FE2-FC4E-87B1-028CB271DC3D}" type="slidenum">
              <a:rPr lang="en-US" smtClean="0"/>
              <a:t>2</a:t>
            </a:fld>
            <a:endParaRPr lang="en-US"/>
          </a:p>
        </p:txBody>
      </p:sp>
    </p:spTree>
    <p:extLst>
      <p:ext uri="{BB962C8B-B14F-4D97-AF65-F5344CB8AC3E}">
        <p14:creationId xmlns:p14="http://schemas.microsoft.com/office/powerpoint/2010/main" val="3093549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third aspect we study is the reduction</a:t>
            </a:r>
            <a:r>
              <a:rPr lang="en-US" sz="1200" kern="1200" baseline="0" dirty="0" smtClean="0">
                <a:solidFill>
                  <a:schemeClr val="tx1"/>
                </a:solidFill>
                <a:effectLst/>
                <a:latin typeface="+mn-lt"/>
                <a:ea typeface="+mn-ea"/>
                <a:cs typeface="+mn-cs"/>
              </a:rPr>
              <a:t> on the data sparseness caused by our 6 stopwords removal methods on all datasets.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Previous work on Sentiment analysis</a:t>
            </a:r>
            <a:r>
              <a:rPr lang="en-US" sz="1200" kern="1200" baseline="0" dirty="0" smtClean="0">
                <a:solidFill>
                  <a:schemeClr val="tx1"/>
                </a:solidFill>
                <a:effectLst/>
                <a:latin typeface="+mn-lt"/>
                <a:ea typeface="+mn-ea"/>
                <a:cs typeface="+mn-cs"/>
              </a:rPr>
              <a:t> showed that Twitter </a:t>
            </a:r>
            <a:r>
              <a:rPr lang="en-US" sz="1200" kern="1200" dirty="0" smtClean="0">
                <a:solidFill>
                  <a:schemeClr val="tx1"/>
                </a:solidFill>
                <a:effectLst/>
                <a:latin typeface="+mn-lt"/>
                <a:ea typeface="+mn-ea"/>
                <a:cs typeface="+mn-cs"/>
              </a:rPr>
              <a:t>Twitter data are sparser than other types of data (e.g., movie review data) due to the large number of infrequent words present within tweets. Therefore, an important effect of a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for Twitter sentiment analysis is to help in reducing the sparsity degree of the data.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dirty="0" smtClean="0"/>
              <a:t>Our</a:t>
            </a:r>
            <a:r>
              <a:rPr lang="en-US" baseline="0" dirty="0" smtClean="0"/>
              <a:t> analysis showed that </a:t>
            </a:r>
            <a:r>
              <a:rPr lang="en-US" sz="1200" kern="1200" dirty="0" smtClean="0">
                <a:solidFill>
                  <a:schemeClr val="tx1"/>
                </a:solidFill>
                <a:effectLst/>
                <a:latin typeface="+mn-lt"/>
                <a:ea typeface="+mn-ea"/>
                <a:cs typeface="+mn-cs"/>
              </a:rPr>
              <a:t>our Twitter datasets are very sparse indeed, where the average sparsity degree of the baseline is 0.997. </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Compared to the baseline, using the TF1 method lowers the sparsity degree on all datasets by 0.37% on average. On the other hand, the effect of the TBRS stoplists is barely noticeable </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Also All other stopword removal methods in- crease the sparsity effect with different degrees, including the classic, TF-High, IDF and MI. </a:t>
            </a:r>
            <a:endParaRPr lang="en-US"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3A1F16B-C7F5-5347-84CF-F474D5BFA4AF}" type="slidenum">
              <a:rPr lang="en-US" smtClean="0"/>
              <a:t>20</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After our</a:t>
            </a:r>
            <a:r>
              <a:rPr lang="en-US" baseline="0" dirty="0" smtClean="0"/>
              <a:t> evaluation, the question remains – What is the best or the ideal stopword method for Sentiment analysis on Twitter?</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Broadly speaking,</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ideal stopword removal method is the one which helps maintaining a high classification performance, leads to shrinking the classifier’s feature space and effectively reducing the data sparseness. Moreover, since Twitter operates in streaming fashion (i.e., millions of tweets are generated, sent and discarded instantly), the ideal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method is required to have low runtime and storage complexity and to cope with the continuous shift in the sentiment class distribution in tweets. Lastly and most importantly, the human supervision factor (e.g., threshold setup, data annotation, manual validation, etc.) in the method’s workflow should be minimal.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3A1F16B-C7F5-5347-84CF-F474D5BFA4AF}" type="slidenum">
              <a:rPr lang="en-US" smtClean="0"/>
              <a:t>21</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This table shows the average performances of the evaluated </a:t>
            </a:r>
            <a:r>
              <a:rPr lang="en-US" sz="1200" kern="1200" dirty="0" err="1" smtClean="0">
                <a:solidFill>
                  <a:schemeClr val="tx1"/>
                </a:solidFill>
                <a:effectLst/>
                <a:latin typeface="+mn-lt"/>
                <a:ea typeface="+mn-ea"/>
                <a:cs typeface="+mn-cs"/>
              </a:rPr>
              <a:t>stoplist</a:t>
            </a:r>
            <a:r>
              <a:rPr lang="en-US" sz="1200" kern="1200" dirty="0" smtClean="0">
                <a:solidFill>
                  <a:schemeClr val="tx1"/>
                </a:solidFill>
                <a:effectLst/>
                <a:latin typeface="+mn-lt"/>
                <a:ea typeface="+mn-ea"/>
                <a:cs typeface="+mn-cs"/>
              </a:rPr>
              <a:t> methods in terms of the sentiment classification accuracy and F-measure, reduction on the feature space and the data sparseness, and the type of the human supervision required.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According to these results, the MI and the </a:t>
            </a:r>
            <a:r>
              <a:rPr lang="en-US" sz="1200" u="sng" kern="1200" dirty="0" smtClean="0">
                <a:solidFill>
                  <a:schemeClr val="tx1"/>
                </a:solidFill>
                <a:effectLst/>
                <a:latin typeface="+mn-lt"/>
                <a:ea typeface="+mn-ea"/>
                <a:cs typeface="+mn-cs"/>
              </a:rPr>
              <a:t>TF1</a:t>
            </a:r>
            <a:r>
              <a:rPr lang="en-US" sz="1200" kern="1200" dirty="0" smtClean="0">
                <a:solidFill>
                  <a:schemeClr val="tx1"/>
                </a:solidFill>
                <a:effectLst/>
                <a:latin typeface="+mn-lt"/>
                <a:ea typeface="+mn-ea"/>
                <a:cs typeface="+mn-cs"/>
              </a:rPr>
              <a:t> methods show very competitive performances comparing to other methods; the MI method comes first in accuracy and </a:t>
            </a:r>
            <a:r>
              <a:rPr lang="en-US" sz="1200" u="sng" kern="1200" dirty="0" smtClean="0">
                <a:solidFill>
                  <a:schemeClr val="tx1"/>
                </a:solidFill>
                <a:effectLst/>
                <a:latin typeface="+mn-lt"/>
                <a:ea typeface="+mn-ea"/>
                <a:cs typeface="+mn-cs"/>
              </a:rPr>
              <a:t>F1</a:t>
            </a:r>
            <a:r>
              <a:rPr lang="en-US" sz="1200" kern="1200" dirty="0" smtClean="0">
                <a:solidFill>
                  <a:schemeClr val="tx1"/>
                </a:solidFill>
                <a:effectLst/>
                <a:latin typeface="+mn-lt"/>
                <a:ea typeface="+mn-ea"/>
                <a:cs typeface="+mn-cs"/>
              </a:rPr>
              <a:t> measure while the </a:t>
            </a:r>
            <a:r>
              <a:rPr lang="en-US" sz="1200" u="sng" kern="1200" dirty="0" smtClean="0">
                <a:solidFill>
                  <a:schemeClr val="tx1"/>
                </a:solidFill>
                <a:effectLst/>
                <a:latin typeface="+mn-lt"/>
                <a:ea typeface="+mn-ea"/>
                <a:cs typeface="+mn-cs"/>
              </a:rPr>
              <a:t>TF1</a:t>
            </a:r>
            <a:r>
              <a:rPr lang="en-US" sz="1200" kern="1200" dirty="0" smtClean="0">
                <a:solidFill>
                  <a:schemeClr val="tx1"/>
                </a:solidFill>
                <a:effectLst/>
                <a:latin typeface="+mn-lt"/>
                <a:ea typeface="+mn-ea"/>
                <a:cs typeface="+mn-cs"/>
              </a:rPr>
              <a:t> method outperform all other methods in the amount of reduction on feature space and data sparseness.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looking at the human supervision factor, the TF1 method seems a simpler and more effective choice than the MI method. Firstly, because the notion behind TF1 is rather simple - “</a:t>
            </a:r>
            <a:r>
              <a:rPr lang="en-US" sz="1200" i="1" kern="1200" dirty="0" smtClean="0">
                <a:solidFill>
                  <a:schemeClr val="tx1"/>
                </a:solidFill>
                <a:effectLst/>
                <a:latin typeface="+mn-lt"/>
                <a:ea typeface="+mn-ea"/>
                <a:cs typeface="+mn-cs"/>
              </a:rPr>
              <a:t>stopwords are those which occur once in tweets</a:t>
            </a:r>
            <a:r>
              <a:rPr lang="en-US" sz="1200" kern="1200" dirty="0" smtClean="0">
                <a:solidFill>
                  <a:schemeClr val="tx1"/>
                </a:solidFill>
                <a:effectLst/>
                <a:latin typeface="+mn-lt"/>
                <a:ea typeface="+mn-ea"/>
                <a:cs typeface="+mn-cs"/>
              </a:rPr>
              <a:t>”, and hence, the computational complexity of generating TF1 stoplists is generally low. Secondly, the TF1 method is fully unsupervised while the MI method needs two major human supervisions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including: (</a:t>
            </a:r>
            <a:r>
              <a:rPr lang="en-US" sz="1200" kern="1200" dirty="0" err="1" smtClean="0">
                <a:solidFill>
                  <a:schemeClr val="tx1"/>
                </a:solidFill>
                <a:effectLst/>
                <a:latin typeface="+mn-lt"/>
                <a:ea typeface="+mn-ea"/>
                <a:cs typeface="+mn-cs"/>
              </a:rPr>
              <a:t>i</a:t>
            </a:r>
            <a:r>
              <a:rPr lang="en-US" sz="1200" kern="1200" dirty="0" smtClean="0">
                <a:solidFill>
                  <a:schemeClr val="tx1"/>
                </a:solidFill>
                <a:effectLst/>
                <a:latin typeface="+mn-lt"/>
                <a:ea typeface="+mn-ea"/>
                <a:cs typeface="+mn-cs"/>
              </a:rPr>
              <a:t>) deciding on the size of the generated stoplists, which is usually done empirically and (ii) manually annotating tweet messages with their sentiment class label in order to calculate the </a:t>
            </a:r>
            <a:r>
              <a:rPr lang="en-US" sz="1200" kern="1200" dirty="0" err="1" smtClean="0">
                <a:solidFill>
                  <a:schemeClr val="tx1"/>
                </a:solidFill>
                <a:effectLst/>
                <a:latin typeface="+mn-lt"/>
                <a:ea typeface="+mn-ea"/>
                <a:cs typeface="+mn-cs"/>
              </a:rPr>
              <a:t>informativeness</a:t>
            </a:r>
            <a:r>
              <a:rPr lang="en-US" sz="1200" kern="1200" dirty="0" smtClean="0">
                <a:solidFill>
                  <a:schemeClr val="tx1"/>
                </a:solidFill>
                <a:effectLst/>
                <a:latin typeface="+mn-lt"/>
                <a:ea typeface="+mn-ea"/>
                <a:cs typeface="+mn-cs"/>
              </a:rPr>
              <a:t> values of terms as described in Equation 2. </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sz="1200" kern="1200" dirty="0" smtClean="0">
              <a:solidFill>
                <a:schemeClr val="tx1"/>
              </a:solidFill>
              <a:effectLst/>
              <a:latin typeface="+mn-lt"/>
              <a:ea typeface="+mn-ea"/>
              <a:cs typeface="+mn-cs"/>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3A1F16B-C7F5-5347-84CF-F474D5BFA4AF}" type="slidenum">
              <a:rPr lang="en-US" smtClean="0"/>
              <a:t>22</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3A1F16B-C7F5-5347-84CF-F474D5BFA4AF}" type="slidenum">
              <a:rPr lang="en-US" smtClean="0"/>
              <a:t>23</a:t>
            </a:fld>
            <a:endParaRPr lang="en-US"/>
          </a:p>
        </p:txBody>
      </p:sp>
    </p:spTree>
    <p:extLst>
      <p:ext uri="{BB962C8B-B14F-4D97-AF65-F5344CB8AC3E}">
        <p14:creationId xmlns:p14="http://schemas.microsoft.com/office/powerpoint/2010/main" val="15687994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7AAA29-6864-F047-8C4A-F81312437E8B}" type="slidenum">
              <a:rPr lang="en-US" smtClean="0"/>
              <a:t>3</a:t>
            </a:fld>
            <a:endParaRPr lang="en-US"/>
          </a:p>
        </p:txBody>
      </p:sp>
    </p:spTree>
    <p:extLst>
      <p:ext uri="{BB962C8B-B14F-4D97-AF65-F5344CB8AC3E}">
        <p14:creationId xmlns:p14="http://schemas.microsoft.com/office/powerpoint/2010/main" val="1616762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smtClean="0"/>
              <a:t>Early </a:t>
            </a:r>
            <a:r>
              <a:rPr lang="en-US" baseline="0" dirty="0" smtClean="0"/>
              <a:t>work on </a:t>
            </a:r>
            <a:r>
              <a:rPr lang="en-US" baseline="0" dirty="0" smtClean="0"/>
              <a:t>Sentiment analysis focused mainly on extracting sentiment from conventional text such as movie reviews, blogs, news articles and open forums</a:t>
            </a:r>
          </a:p>
          <a:p>
            <a:pPr marL="171450" indent="-171450">
              <a:buFontTx/>
              <a:buChar char="-"/>
            </a:pPr>
            <a:r>
              <a:rPr lang="en-US" dirty="0" smtClean="0"/>
              <a:t>Textual content</a:t>
            </a:r>
            <a:r>
              <a:rPr lang="en-US" baseline="0" dirty="0" smtClean="0"/>
              <a:t> in these type of media sources is linguistically rich, consists of well structured and formal sentences, and discusses specific topic or domain (e.g., movie reviews)</a:t>
            </a:r>
            <a:endParaRPr lang="en-US" dirty="0"/>
          </a:p>
        </p:txBody>
      </p:sp>
      <p:sp>
        <p:nvSpPr>
          <p:cNvPr id="4" name="Slide Number Placeholder 3"/>
          <p:cNvSpPr>
            <a:spLocks noGrp="1"/>
          </p:cNvSpPr>
          <p:nvPr>
            <p:ph type="sldNum" sz="quarter" idx="10"/>
          </p:nvPr>
        </p:nvSpPr>
        <p:spPr/>
        <p:txBody>
          <a:bodyPr/>
          <a:lstStyle/>
          <a:p>
            <a:fld id="{8C4C88D2-F00C-8440-8001-7F77EA2AD2BC}" type="slidenum">
              <a:rPr lang="en-US" smtClean="0"/>
              <a:t>4</a:t>
            </a:fld>
            <a:endParaRPr lang="en-US"/>
          </a:p>
        </p:txBody>
      </p:sp>
    </p:spTree>
    <p:extLst>
      <p:ext uri="{BB962C8B-B14F-4D97-AF65-F5344CB8AC3E}">
        <p14:creationId xmlns:p14="http://schemas.microsoft.com/office/powerpoint/2010/main" val="882215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with the emergent of social media networks and microblogging platforms, especially Twitter, research interests shifted to analyzing and extracting sentiment from theses new sources.</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Nevertheless, One of the key challenges that Twitter sentiment analysis methods have to confront is the noisy nature of Twitter generated data. Twitter allows only for 140 characters in each post, which influences the use of abbreviations, irregular expressions and infrequent words.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This phenomena increases the level of data sparsity, affecting the performance of Twitter sentiment classifiers </a:t>
            </a:r>
            <a:endParaRPr lang="en-US" dirty="0" smtClean="0"/>
          </a:p>
        </p:txBody>
      </p:sp>
      <p:sp>
        <p:nvSpPr>
          <p:cNvPr id="4" name="Slide Number Placeholder 3"/>
          <p:cNvSpPr>
            <a:spLocks noGrp="1"/>
          </p:cNvSpPr>
          <p:nvPr>
            <p:ph type="sldNum" sz="quarter" idx="10"/>
          </p:nvPr>
        </p:nvSpPr>
        <p:spPr/>
        <p:txBody>
          <a:bodyPr/>
          <a:lstStyle/>
          <a:p>
            <a:fld id="{8C4C88D2-F00C-8440-8001-7F77EA2AD2BC}" type="slidenum">
              <a:rPr lang="en-US" smtClean="0"/>
              <a:t>5</a:t>
            </a:fld>
            <a:endParaRPr lang="en-US"/>
          </a:p>
        </p:txBody>
      </p:sp>
    </p:spTree>
    <p:extLst>
      <p:ext uri="{BB962C8B-B14F-4D97-AF65-F5344CB8AC3E}">
        <p14:creationId xmlns:p14="http://schemas.microsoft.com/office/powerpoint/2010/main" val="8822150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A well known method to reduce the noise of textual data is the removal of stopwords. This method is based on the idea that discarding non-discriminative words reduces the feature space of the classifiers and helps them to produce more accurate results </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6</a:t>
            </a:fld>
            <a:endParaRPr lang="en-US"/>
          </a:p>
        </p:txBody>
      </p:sp>
    </p:spTree>
    <p:extLst>
      <p:ext uri="{BB962C8B-B14F-4D97-AF65-F5344CB8AC3E}">
        <p14:creationId xmlns:p14="http://schemas.microsoft.com/office/powerpoint/2010/main" val="984409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This pre-processing method, widely used in the literature of document classification and retrieval, has been applied to Twitter in the context of sentiment analysis obtaining contradictory results.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While some works support their removal (RED Box),</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others claim that stopwords in- deed carry sentiment information and removing them harms the performance of Twitter sentiment classifiers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7</a:t>
            </a:fld>
            <a:endParaRPr lang="en-US"/>
          </a:p>
        </p:txBody>
      </p:sp>
    </p:spTree>
    <p:extLst>
      <p:ext uri="{BB962C8B-B14F-4D97-AF65-F5344CB8AC3E}">
        <p14:creationId xmlns:p14="http://schemas.microsoft.com/office/powerpoint/2010/main" val="2379843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addition, most of the works that have applied stopword removal for Twitter sentiment classification use pre-compiled stopwords lists, such as the </a:t>
            </a:r>
            <a:r>
              <a:rPr lang="en-US" sz="1200" i="1" kern="1200" dirty="0" smtClean="0">
                <a:solidFill>
                  <a:schemeClr val="tx1"/>
                </a:solidFill>
                <a:effectLst/>
                <a:latin typeface="+mn-lt"/>
                <a:ea typeface="+mn-ea"/>
                <a:cs typeface="+mn-cs"/>
              </a:rPr>
              <a:t>Van </a:t>
            </a:r>
            <a:r>
              <a:rPr lang="en-US" sz="1200" i="1" kern="1200" dirty="0" err="1" smtClean="0">
                <a:solidFill>
                  <a:schemeClr val="tx1"/>
                </a:solidFill>
                <a:effectLst/>
                <a:latin typeface="+mn-lt"/>
                <a:ea typeface="+mn-ea"/>
                <a:cs typeface="+mn-cs"/>
              </a:rPr>
              <a:t>stoplist</a:t>
            </a:r>
            <a:r>
              <a:rPr lang="en-US" sz="1200" i="1" kern="1200" dirty="0" smtClean="0">
                <a:solidFill>
                  <a:schemeClr val="tx1"/>
                </a:solidFill>
                <a:effectLst/>
                <a:latin typeface="+mn-lt"/>
                <a:ea typeface="+mn-ea"/>
                <a:cs typeface="+mn-cs"/>
              </a:rPr>
              <a:t> </a:t>
            </a:r>
            <a:endParaRPr lang="en-US" dirty="0" smtClean="0"/>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However, these stoplists have been criticized for: </a:t>
            </a:r>
          </a:p>
          <a:p>
            <a:pPr marL="285750" marR="0" indent="-285750" algn="l" defTabSz="457200" rtl="0" eaLnBrk="1" fontAlgn="auto" latinLnBrk="0" hangingPunct="1">
              <a:lnSpc>
                <a:spcPct val="100000"/>
              </a:lnSpc>
              <a:spcBef>
                <a:spcPts val="0"/>
              </a:spcBef>
              <a:spcAft>
                <a:spcPts val="0"/>
              </a:spcAft>
              <a:buClrTx/>
              <a:buSzTx/>
              <a:buFontTx/>
              <a:buAutoNum type="romanLcParenBoth"/>
              <a:tabLst/>
              <a:defRPr/>
            </a:pPr>
            <a:r>
              <a:rPr lang="en-US" sz="1200" kern="1200" dirty="0" smtClean="0">
                <a:solidFill>
                  <a:schemeClr val="tx1"/>
                </a:solidFill>
                <a:effectLst/>
                <a:latin typeface="+mn-lt"/>
                <a:ea typeface="+mn-ea"/>
                <a:cs typeface="+mn-cs"/>
              </a:rPr>
              <a:t>being outdated (a phenomena that may affect specially Twitter data, where new information and terms are continuously emerging) </a:t>
            </a:r>
          </a:p>
          <a:p>
            <a:pPr marL="285750" marR="0" indent="-285750" algn="l" defTabSz="457200" rtl="0" eaLnBrk="1" fontAlgn="auto" latinLnBrk="0" hangingPunct="1">
              <a:lnSpc>
                <a:spcPct val="100000"/>
              </a:lnSpc>
              <a:spcBef>
                <a:spcPts val="0"/>
              </a:spcBef>
              <a:spcAft>
                <a:spcPts val="0"/>
              </a:spcAft>
              <a:buClrTx/>
              <a:buSzTx/>
              <a:buFontTx/>
              <a:buAutoNum type="romanLcParenBoth"/>
              <a:tabLst/>
              <a:defRPr/>
            </a:pPr>
            <a:r>
              <a:rPr lang="en-US" sz="1200" kern="1200" dirty="0" smtClean="0">
                <a:solidFill>
                  <a:schemeClr val="tx1"/>
                </a:solidFill>
                <a:effectLst/>
                <a:latin typeface="+mn-lt"/>
                <a:ea typeface="+mn-ea"/>
                <a:cs typeface="+mn-cs"/>
              </a:rPr>
              <a:t>(ii) for not accounting for the specificities of the domain under analysis since non-discriminative words in some domain or corpus may have discriminative power in different domain. </a:t>
            </a:r>
            <a:endParaRPr lang="en-US" dirty="0" smtClean="0"/>
          </a:p>
          <a:p>
            <a:pPr marL="285750" marR="0" indent="-285750" algn="l" defTabSz="457200" rtl="0" eaLnBrk="1" fontAlgn="auto" latinLnBrk="0" hangingPunct="1">
              <a:lnSpc>
                <a:spcPct val="100000"/>
              </a:lnSpc>
              <a:spcBef>
                <a:spcPts val="0"/>
              </a:spcBef>
              <a:spcAft>
                <a:spcPts val="0"/>
              </a:spcAft>
              <a:buClrTx/>
              <a:buSzTx/>
              <a:buFontTx/>
              <a:buAutoNum type="romanLcParenBoth"/>
              <a:tabLst/>
              <a:defRPr/>
            </a:pPr>
            <a:endParaRPr lang="en-US" dirty="0" smtClean="0"/>
          </a:p>
          <a:p>
            <a:pPr marL="285750" marR="0" indent="-285750" algn="l" defTabSz="457200" rtl="0" eaLnBrk="1" fontAlgn="auto" latinLnBrk="0" hangingPunct="1">
              <a:lnSpc>
                <a:spcPct val="100000"/>
              </a:lnSpc>
              <a:spcBef>
                <a:spcPts val="0"/>
              </a:spcBef>
              <a:spcAft>
                <a:spcPts val="0"/>
              </a:spcAft>
              <a:buClrTx/>
              <a:buSzTx/>
              <a:buFontTx/>
              <a:buAutoNum type="romanLcParenBoth"/>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8</a:t>
            </a:fld>
            <a:endParaRPr lang="en-US"/>
          </a:p>
        </p:txBody>
      </p:sp>
    </p:spTree>
    <p:extLst>
      <p:ext uri="{BB962C8B-B14F-4D97-AF65-F5344CB8AC3E}">
        <p14:creationId xmlns:p14="http://schemas.microsoft.com/office/powerpoint/2010/main" val="1981788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Aiming to solve these limitations several approaches have emerged in the areas of document retrieval and classification that aim to dynamically build stopword lists from the corpus under analysis.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These approaches measure the discriminative power of terms by using different methods including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Unsupervised methods such as those based on the terms’ frequencies</a:t>
            </a:r>
            <a:r>
              <a:rPr lang="en-US" sz="1200" kern="1200" baseline="0" dirty="0" smtClean="0">
                <a:solidFill>
                  <a:schemeClr val="tx1"/>
                </a:solidFill>
                <a:effectLst/>
                <a:latin typeface="+mn-lt"/>
                <a:ea typeface="+mn-ea"/>
                <a:cs typeface="+mn-cs"/>
              </a:rPr>
              <a:t> or </a:t>
            </a:r>
          </a:p>
          <a:p>
            <a:pPr marL="0" marR="0" lvl="1"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effectLst/>
                <a:latin typeface="+mn-lt"/>
                <a:ea typeface="+mn-ea"/>
                <a:cs typeface="+mn-cs"/>
              </a:rPr>
              <a:t>Supervised methods such as term entropy measures and </a:t>
            </a:r>
            <a:r>
              <a:rPr lang="en-US" dirty="0" smtClean="0"/>
              <a:t>Maximum Likelihood Estimation </a:t>
            </a: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3A1F16B-C7F5-5347-84CF-F474D5BFA4AF}" type="slidenum">
              <a:rPr lang="en-US" smtClean="0"/>
              <a:t>9</a:t>
            </a:fld>
            <a:endParaRPr lang="en-US"/>
          </a:p>
        </p:txBody>
      </p:sp>
    </p:spTree>
    <p:extLst>
      <p:ext uri="{BB962C8B-B14F-4D97-AF65-F5344CB8AC3E}">
        <p14:creationId xmlns:p14="http://schemas.microsoft.com/office/powerpoint/2010/main" val="3542362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091CE71B-2F21-334B-9DBA-C2FCFB7DFECA}" type="datetimeFigureOut">
              <a:rPr lang="en-US" smtClean="0"/>
              <a:t>15/05/2014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2296865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091CE71B-2F21-334B-9DBA-C2FCFB7DFECA}" type="datetimeFigureOut">
              <a:rPr lang="en-US" smtClean="0"/>
              <a:t>15/05/2014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1987835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091CE71B-2F21-334B-9DBA-C2FCFB7DFECA}" type="datetimeFigureOut">
              <a:rPr lang="en-US" smtClean="0"/>
              <a:t>15/05/2014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6527924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091CE71B-2F21-334B-9DBA-C2FCFB7DFECA}" type="datetimeFigureOut">
              <a:rPr lang="en-US" smtClean="0"/>
              <a:t>15/05/2014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236455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091CE71B-2F21-334B-9DBA-C2FCFB7DFECA}" type="datetimeFigureOut">
              <a:rPr lang="en-US" smtClean="0"/>
              <a:t>15/05/2014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2258823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091CE71B-2F21-334B-9DBA-C2FCFB7DFECA}" type="datetimeFigureOut">
              <a:rPr lang="en-US" smtClean="0"/>
              <a:t>15/05/2014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1030126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091CE71B-2F21-334B-9DBA-C2FCFB7DFECA}" type="datetimeFigureOut">
              <a:rPr lang="en-US" smtClean="0"/>
              <a:t>15/05/2014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1541855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091CE71B-2F21-334B-9DBA-C2FCFB7DFECA}" type="datetimeFigureOut">
              <a:rPr lang="en-US" smtClean="0"/>
              <a:t>15/05/2014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16040547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1CE71B-2F21-334B-9DBA-C2FCFB7DFECA}" type="datetimeFigureOut">
              <a:rPr lang="en-US" smtClean="0"/>
              <a:t>15/05/2014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2588181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091CE71B-2F21-334B-9DBA-C2FCFB7DFECA}" type="datetimeFigureOut">
              <a:rPr lang="en-US" smtClean="0"/>
              <a:t>15/05/2014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686532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091CE71B-2F21-334B-9DBA-C2FCFB7DFECA}" type="datetimeFigureOut">
              <a:rPr lang="en-US" smtClean="0"/>
              <a:t>15/05/2014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EBBCCE-7300-8D45-AB2F-E6029CA5BA7E}" type="slidenum">
              <a:rPr lang="en-US" smtClean="0"/>
              <a:t>‹#›</a:t>
            </a:fld>
            <a:endParaRPr lang="en-US"/>
          </a:p>
        </p:txBody>
      </p:sp>
    </p:spTree>
    <p:extLst>
      <p:ext uri="{BB962C8B-B14F-4D97-AF65-F5344CB8AC3E}">
        <p14:creationId xmlns:p14="http://schemas.microsoft.com/office/powerpoint/2010/main" val="275254586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1CE71B-2F21-334B-9DBA-C2FCFB7DFECA}" type="datetimeFigureOut">
              <a:rPr lang="en-US" smtClean="0"/>
              <a:t>15/05/2014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EBBCCE-7300-8D45-AB2F-E6029CA5BA7E}" type="slidenum">
              <a:rPr lang="en-US" smtClean="0"/>
              <a:t>‹#›</a:t>
            </a:fld>
            <a:endParaRPr lang="en-US"/>
          </a:p>
        </p:txBody>
      </p:sp>
    </p:spTree>
    <p:extLst>
      <p:ext uri="{BB962C8B-B14F-4D97-AF65-F5344CB8AC3E}">
        <p14:creationId xmlns:p14="http://schemas.microsoft.com/office/powerpoint/2010/main" val="3647156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4"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12.em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038" y="2416175"/>
            <a:ext cx="8541925" cy="1470025"/>
          </a:xfrm>
        </p:spPr>
        <p:txBody>
          <a:bodyPr>
            <a:normAutofit/>
          </a:bodyPr>
          <a:lstStyle/>
          <a:p>
            <a:r>
              <a:rPr lang="en-US" sz="3200" dirty="0"/>
              <a:t>On Stopwords, Filtering and Data Sparsity for Sentiment Analysis of Twitter </a:t>
            </a:r>
          </a:p>
        </p:txBody>
      </p:sp>
      <p:sp>
        <p:nvSpPr>
          <p:cNvPr id="3" name="Subtitle 2"/>
          <p:cNvSpPr>
            <a:spLocks noGrp="1"/>
          </p:cNvSpPr>
          <p:nvPr>
            <p:ph type="subTitle" idx="1"/>
          </p:nvPr>
        </p:nvSpPr>
        <p:spPr/>
        <p:txBody>
          <a:bodyPr/>
          <a:lstStyle/>
          <a:p>
            <a:endParaRPr lang="en-US" dirty="0" smtClean="0"/>
          </a:p>
          <a:p>
            <a:endParaRPr lang="en-US" dirty="0"/>
          </a:p>
        </p:txBody>
      </p:sp>
      <p:sp>
        <p:nvSpPr>
          <p:cNvPr id="4" name="Rectangle 39"/>
          <p:cNvSpPr>
            <a:spLocks noChangeArrowheads="1"/>
          </p:cNvSpPr>
          <p:nvPr/>
        </p:nvSpPr>
        <p:spPr bwMode="auto">
          <a:xfrm>
            <a:off x="0" y="-1"/>
            <a:ext cx="9144000" cy="1088662"/>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lstStyle/>
          <a:p>
            <a:endParaRPr lang="en-US">
              <a:solidFill>
                <a:srgbClr val="1864A7"/>
              </a:solidFill>
            </a:endParaRPr>
          </a:p>
        </p:txBody>
      </p:sp>
      <p:pic>
        <p:nvPicPr>
          <p:cNvPr id="5" name="Picture 43" descr="kmi-logo.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63061" y="154060"/>
            <a:ext cx="1972574" cy="839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46" descr="ou-logo.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9712" y="154060"/>
            <a:ext cx="1192176" cy="839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Subtitle 2"/>
          <p:cNvSpPr txBox="1">
            <a:spLocks/>
          </p:cNvSpPr>
          <p:nvPr/>
        </p:nvSpPr>
        <p:spPr>
          <a:xfrm>
            <a:off x="907815" y="4101361"/>
            <a:ext cx="7328371" cy="1900566"/>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r>
              <a:rPr lang="en-US" sz="2000" dirty="0" smtClean="0">
                <a:solidFill>
                  <a:schemeClr val="tx1">
                    <a:lumMod val="75000"/>
                    <a:lumOff val="25000"/>
                  </a:schemeClr>
                </a:solidFill>
              </a:rPr>
              <a:t>Hassan Saif, Miriam Fernandez, </a:t>
            </a:r>
            <a:r>
              <a:rPr lang="en-US" sz="2000" dirty="0" err="1" smtClean="0">
                <a:solidFill>
                  <a:schemeClr val="tx1">
                    <a:lumMod val="75000"/>
                    <a:lumOff val="25000"/>
                  </a:schemeClr>
                </a:solidFill>
              </a:rPr>
              <a:t>Yulan</a:t>
            </a:r>
            <a:r>
              <a:rPr lang="en-US" sz="2000" dirty="0" smtClean="0">
                <a:solidFill>
                  <a:schemeClr val="tx1">
                    <a:lumMod val="75000"/>
                    <a:lumOff val="25000"/>
                  </a:schemeClr>
                </a:solidFill>
              </a:rPr>
              <a:t> He and Harith Alani</a:t>
            </a:r>
          </a:p>
          <a:p>
            <a:r>
              <a:rPr lang="en-US" sz="2000" dirty="0" smtClean="0">
                <a:solidFill>
                  <a:schemeClr val="tx1">
                    <a:lumMod val="50000"/>
                    <a:lumOff val="50000"/>
                  </a:schemeClr>
                </a:solidFill>
              </a:rPr>
              <a:t>Knowledge Media Institute, The Open University,</a:t>
            </a:r>
          </a:p>
          <a:p>
            <a:r>
              <a:rPr lang="en-US" sz="2000" dirty="0" smtClean="0">
                <a:solidFill>
                  <a:schemeClr val="tx1">
                    <a:lumMod val="50000"/>
                    <a:lumOff val="50000"/>
                  </a:schemeClr>
                </a:solidFill>
              </a:rPr>
              <a:t> Milton Keynes, United </a:t>
            </a:r>
            <a:r>
              <a:rPr lang="en-US" sz="2000" dirty="0" smtClean="0">
                <a:solidFill>
                  <a:schemeClr val="tx1">
                    <a:lumMod val="50000"/>
                    <a:lumOff val="50000"/>
                  </a:schemeClr>
                </a:solidFill>
              </a:rPr>
              <a:t>Kingdom</a:t>
            </a:r>
          </a:p>
          <a:p>
            <a:endParaRPr lang="en-US" sz="2000" dirty="0" smtClean="0">
              <a:solidFill>
                <a:schemeClr val="tx1">
                  <a:lumMod val="50000"/>
                  <a:lumOff val="50000"/>
                </a:schemeClr>
              </a:solidFill>
            </a:endParaRPr>
          </a:p>
          <a:p>
            <a:r>
              <a:rPr lang="en-US" sz="2000" dirty="0">
                <a:solidFill>
                  <a:srgbClr val="4F81BD"/>
                </a:solidFill>
              </a:rPr>
              <a:t>The 9th edition of the Language Resources and Evaluation </a:t>
            </a:r>
            <a:r>
              <a:rPr lang="en-US" sz="2000" dirty="0" smtClean="0">
                <a:solidFill>
                  <a:srgbClr val="4F81BD"/>
                </a:solidFill>
              </a:rPr>
              <a:t>Conference, </a:t>
            </a:r>
            <a:r>
              <a:rPr lang="en-US" sz="2000" dirty="0">
                <a:solidFill>
                  <a:srgbClr val="4F81BD"/>
                </a:solidFill>
              </a:rPr>
              <a:t>Reykjavik, </a:t>
            </a:r>
            <a:r>
              <a:rPr lang="en-US" sz="2000" dirty="0" smtClean="0">
                <a:solidFill>
                  <a:srgbClr val="4F81BD"/>
                </a:solidFill>
              </a:rPr>
              <a:t>Iceland</a:t>
            </a:r>
            <a:endParaRPr lang="en-US" sz="2000" dirty="0">
              <a:solidFill>
                <a:srgbClr val="4F81BD"/>
              </a:solidFill>
            </a:endParaRPr>
          </a:p>
        </p:txBody>
      </p:sp>
    </p:spTree>
    <p:extLst>
      <p:ext uri="{BB962C8B-B14F-4D97-AF65-F5344CB8AC3E}">
        <p14:creationId xmlns:p14="http://schemas.microsoft.com/office/powerpoint/2010/main" val="302498033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0" y="1911631"/>
            <a:ext cx="8877301" cy="10070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7200" b="1" dirty="0" smtClean="0">
                <a:solidFill>
                  <a:schemeClr val="accent1">
                    <a:lumMod val="75000"/>
                  </a:schemeClr>
                </a:solidFill>
              </a:rPr>
              <a:t>Stopwords Removal for Twitter Sentiment Analysis </a:t>
            </a:r>
          </a:p>
          <a:p>
            <a:pPr algn="l"/>
            <a:r>
              <a:rPr lang="en-US" sz="6600" b="1" dirty="0" smtClean="0">
                <a:solidFill>
                  <a:schemeClr val="accent1">
                    <a:lumMod val="75000"/>
                  </a:schemeClr>
                </a:solidFill>
              </a:rPr>
              <a:t> </a:t>
            </a:r>
            <a:endParaRPr lang="en-US" sz="6600" b="1" dirty="0">
              <a:solidFill>
                <a:schemeClr val="accent1">
                  <a:lumMod val="75000"/>
                </a:schemeClr>
              </a:solidFill>
            </a:endParaRPr>
          </a:p>
        </p:txBody>
      </p:sp>
      <p:sp>
        <p:nvSpPr>
          <p:cNvPr id="9" name="Content Placeholder 2"/>
          <p:cNvSpPr>
            <a:spLocks noGrp="1"/>
          </p:cNvSpPr>
          <p:nvPr>
            <p:ph idx="1"/>
          </p:nvPr>
        </p:nvSpPr>
        <p:spPr>
          <a:xfrm>
            <a:off x="0" y="3777415"/>
            <a:ext cx="9143999" cy="3080585"/>
          </a:xfrm>
          <a:solidFill>
            <a:schemeClr val="tx1">
              <a:lumMod val="75000"/>
              <a:lumOff val="25000"/>
            </a:schemeClr>
          </a:solidFill>
          <a:scene3d>
            <a:camera prst="perspectiveFront"/>
            <a:lightRig rig="threePt" dir="t"/>
          </a:scene3d>
        </p:spPr>
        <p:txBody>
          <a:bodyPr vert="horz" lIns="91440" tIns="45720" rIns="91440" bIns="45720" rtlCol="0">
            <a:noAutofit/>
          </a:bodyPr>
          <a:lstStyle/>
          <a:p>
            <a:pPr marL="0" indent="0">
              <a:lnSpc>
                <a:spcPct val="150000"/>
              </a:lnSpc>
              <a:buNone/>
            </a:pPr>
            <a:r>
              <a:rPr lang="en-US" sz="5400" b="1" dirty="0" smtClean="0">
                <a:solidFill>
                  <a:schemeClr val="bg1">
                    <a:lumMod val="95000"/>
                  </a:schemeClr>
                </a:solidFill>
              </a:rPr>
              <a:t>Analysis Study</a:t>
            </a:r>
            <a:endParaRPr lang="en-US" sz="5400" b="1" dirty="0">
              <a:solidFill>
                <a:schemeClr val="bg1">
                  <a:lumMod val="95000"/>
                </a:schemeClr>
              </a:solidFill>
            </a:endParaRPr>
          </a:p>
          <a:p>
            <a:pPr>
              <a:lnSpc>
                <a:spcPct val="150000"/>
              </a:lnSpc>
              <a:buFont typeface="Courier New"/>
              <a:buChar char="o"/>
            </a:pPr>
            <a:endParaRPr lang="en-US" sz="3600" b="1" dirty="0">
              <a:solidFill>
                <a:schemeClr val="bg1">
                  <a:lumMod val="95000"/>
                </a:schemeClr>
              </a:solidFill>
            </a:endParaRPr>
          </a:p>
        </p:txBody>
      </p:sp>
    </p:spTree>
    <p:extLst>
      <p:ext uri="{BB962C8B-B14F-4D97-AF65-F5344CB8AC3E}">
        <p14:creationId xmlns:p14="http://schemas.microsoft.com/office/powerpoint/2010/main" val="306417751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a:t>Stopword Analysis Set-Up </a:t>
            </a:r>
            <a:r>
              <a:rPr lang="en-US" sz="3200" dirty="0" smtClean="0">
                <a:solidFill>
                  <a:schemeClr val="bg1">
                    <a:lumMod val="95000"/>
                  </a:schemeClr>
                </a:solidFill>
              </a:rPr>
              <a:t>(1)</a:t>
            </a:r>
            <a:endParaRPr lang="en-US" sz="3200" dirty="0">
              <a:solidFill>
                <a:schemeClr val="bg1">
                  <a:lumMod val="95000"/>
                </a:schemeClr>
              </a:solidFill>
            </a:endParaRPr>
          </a:p>
        </p:txBody>
      </p:sp>
      <p:graphicFrame>
        <p:nvGraphicFramePr>
          <p:cNvPr id="5" name="Chart 4"/>
          <p:cNvGraphicFramePr>
            <a:graphicFrameLocks/>
          </p:cNvGraphicFramePr>
          <p:nvPr>
            <p:extLst>
              <p:ext uri="{D42A27DB-BD31-4B8C-83A1-F6EECF244321}">
                <p14:modId xmlns:p14="http://schemas.microsoft.com/office/powerpoint/2010/main" val="1343277095"/>
              </p:ext>
            </p:extLst>
          </p:nvPr>
        </p:nvGraphicFramePr>
        <p:xfrm>
          <a:off x="126626" y="2555572"/>
          <a:ext cx="8718550" cy="4098636"/>
        </p:xfrm>
        <a:graphic>
          <a:graphicData uri="http://schemas.openxmlformats.org/drawingml/2006/chart">
            <c:chart xmlns:c="http://schemas.openxmlformats.org/drawingml/2006/chart" xmlns:r="http://schemas.openxmlformats.org/officeDocument/2006/relationships" r:id="rId3"/>
          </a:graphicData>
        </a:graphic>
      </p:graphicFrame>
      <p:sp>
        <p:nvSpPr>
          <p:cNvPr id="6" name="Title 1"/>
          <p:cNvSpPr>
            <a:spLocks noGrp="1"/>
          </p:cNvSpPr>
          <p:nvPr>
            <p:ph type="title"/>
          </p:nvPr>
        </p:nvSpPr>
        <p:spPr>
          <a:xfrm>
            <a:off x="320350" y="1264815"/>
            <a:ext cx="8229600" cy="1143000"/>
          </a:xfrm>
        </p:spPr>
        <p:txBody>
          <a:bodyPr/>
          <a:lstStyle/>
          <a:p>
            <a:pPr algn="l"/>
            <a:r>
              <a:rPr lang="en-US" b="1" dirty="0" smtClean="0">
                <a:solidFill>
                  <a:srgbClr val="3A6293"/>
                </a:solidFill>
              </a:rPr>
              <a:t>Datasets</a:t>
            </a:r>
            <a:endParaRPr lang="en-US" b="1" dirty="0">
              <a:solidFill>
                <a:srgbClr val="3A6293"/>
              </a:solidFill>
            </a:endParaRPr>
          </a:p>
        </p:txBody>
      </p:sp>
    </p:spTree>
    <p:extLst>
      <p:ext uri="{BB962C8B-B14F-4D97-AF65-F5344CB8AC3E}">
        <p14:creationId xmlns:p14="http://schemas.microsoft.com/office/powerpoint/2010/main" val="5008963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a:t>Stopword Analysis Set-Up </a:t>
            </a:r>
            <a:r>
              <a:rPr lang="en-US" sz="3200" dirty="0" smtClean="0">
                <a:solidFill>
                  <a:schemeClr val="bg1">
                    <a:lumMod val="95000"/>
                  </a:schemeClr>
                </a:solidFill>
              </a:rPr>
              <a:t>(2)</a:t>
            </a:r>
            <a:endParaRPr lang="en-US" sz="3200" dirty="0">
              <a:solidFill>
                <a:schemeClr val="bg1">
                  <a:lumMod val="95000"/>
                </a:schemeClr>
              </a:solidFill>
            </a:endParaRPr>
          </a:p>
        </p:txBody>
      </p:sp>
      <p:sp>
        <p:nvSpPr>
          <p:cNvPr id="6" name="Title 1"/>
          <p:cNvSpPr>
            <a:spLocks noGrp="1"/>
          </p:cNvSpPr>
          <p:nvPr>
            <p:ph type="title"/>
          </p:nvPr>
        </p:nvSpPr>
        <p:spPr>
          <a:xfrm>
            <a:off x="320350" y="1092625"/>
            <a:ext cx="8229600" cy="1143000"/>
          </a:xfrm>
        </p:spPr>
        <p:txBody>
          <a:bodyPr/>
          <a:lstStyle/>
          <a:p>
            <a:pPr algn="l"/>
            <a:r>
              <a:rPr lang="en-US" b="1" dirty="0" smtClean="0">
                <a:solidFill>
                  <a:srgbClr val="3A6293"/>
                </a:solidFill>
              </a:rPr>
              <a:t>Stopwords Removal Methods</a:t>
            </a:r>
            <a:endParaRPr lang="en-US" b="1" dirty="0">
              <a:solidFill>
                <a:srgbClr val="3A6293"/>
              </a:solidFill>
            </a:endParaRPr>
          </a:p>
        </p:txBody>
      </p:sp>
      <p:sp>
        <p:nvSpPr>
          <p:cNvPr id="7" name="Content Placeholder 2"/>
          <p:cNvSpPr>
            <a:spLocks noGrp="1"/>
          </p:cNvSpPr>
          <p:nvPr>
            <p:ph idx="1"/>
          </p:nvPr>
        </p:nvSpPr>
        <p:spPr>
          <a:xfrm>
            <a:off x="457200" y="2529039"/>
            <a:ext cx="8229600" cy="4189026"/>
          </a:xfrm>
        </p:spPr>
        <p:txBody>
          <a:bodyPr>
            <a:normAutofit/>
          </a:bodyPr>
          <a:lstStyle/>
          <a:p>
            <a:pPr marL="514350" indent="-514350">
              <a:buFont typeface="+mj-lt"/>
              <a:buAutoNum type="arabicPeriod"/>
            </a:pPr>
            <a:r>
              <a:rPr lang="en-US" b="1" i="1" dirty="0" smtClean="0"/>
              <a:t>The Baseline </a:t>
            </a:r>
            <a:r>
              <a:rPr lang="en-US" b="1" i="1" dirty="0"/>
              <a:t>M</a:t>
            </a:r>
            <a:r>
              <a:rPr lang="en-US" b="1" i="1" dirty="0" smtClean="0"/>
              <a:t>ethod </a:t>
            </a:r>
          </a:p>
          <a:p>
            <a:pPr lvl="1"/>
            <a:r>
              <a:rPr lang="en-US" dirty="0" smtClean="0"/>
              <a:t>(non removal of stopwords)</a:t>
            </a:r>
          </a:p>
          <a:p>
            <a:endParaRPr lang="en-US" i="1" dirty="0" smtClean="0"/>
          </a:p>
          <a:p>
            <a:pPr marL="514350" indent="-514350">
              <a:buFont typeface="+mj-lt"/>
              <a:buAutoNum type="arabicPeriod"/>
            </a:pPr>
            <a:r>
              <a:rPr lang="en-US" b="1" i="1" dirty="0" smtClean="0"/>
              <a:t>The Classic Method</a:t>
            </a:r>
          </a:p>
          <a:p>
            <a:pPr lvl="1"/>
            <a:r>
              <a:rPr lang="en-US" dirty="0"/>
              <a:t>This method is based on removing stopwords obtained from pre-compiled lists </a:t>
            </a:r>
            <a:endParaRPr lang="en-US" dirty="0" smtClean="0"/>
          </a:p>
          <a:p>
            <a:pPr lvl="1"/>
            <a:r>
              <a:rPr lang="en-US" dirty="0"/>
              <a:t>Van </a:t>
            </a:r>
            <a:r>
              <a:rPr lang="en-US" dirty="0" smtClean="0"/>
              <a:t>Stoplist </a:t>
            </a:r>
          </a:p>
          <a:p>
            <a:pPr marL="457200" lvl="1" indent="0">
              <a:buNone/>
            </a:pPr>
            <a:endParaRPr lang="en-US" dirty="0" smtClean="0"/>
          </a:p>
          <a:p>
            <a:pPr lvl="1"/>
            <a:endParaRPr lang="en-US" b="1" dirty="0"/>
          </a:p>
        </p:txBody>
      </p:sp>
    </p:spTree>
    <p:extLst>
      <p:ext uri="{BB962C8B-B14F-4D97-AF65-F5344CB8AC3E}">
        <p14:creationId xmlns:p14="http://schemas.microsoft.com/office/powerpoint/2010/main" val="169044412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a:t>Stopword Analysis Set-Up </a:t>
            </a:r>
            <a:r>
              <a:rPr lang="en-US" sz="3200" dirty="0" smtClean="0">
                <a:solidFill>
                  <a:schemeClr val="bg1">
                    <a:lumMod val="95000"/>
                  </a:schemeClr>
                </a:solidFill>
              </a:rPr>
              <a:t>(3)</a:t>
            </a:r>
            <a:endParaRPr lang="en-US" sz="3200" dirty="0">
              <a:solidFill>
                <a:schemeClr val="bg1">
                  <a:lumMod val="95000"/>
                </a:schemeClr>
              </a:solidFill>
            </a:endParaRPr>
          </a:p>
        </p:txBody>
      </p:sp>
      <p:sp>
        <p:nvSpPr>
          <p:cNvPr id="6" name="Title 1"/>
          <p:cNvSpPr>
            <a:spLocks noGrp="1"/>
          </p:cNvSpPr>
          <p:nvPr>
            <p:ph type="title"/>
          </p:nvPr>
        </p:nvSpPr>
        <p:spPr>
          <a:xfrm>
            <a:off x="320350" y="1092625"/>
            <a:ext cx="8229600" cy="1143000"/>
          </a:xfrm>
        </p:spPr>
        <p:txBody>
          <a:bodyPr/>
          <a:lstStyle/>
          <a:p>
            <a:pPr algn="l"/>
            <a:r>
              <a:rPr lang="en-US" b="1" dirty="0" smtClean="0">
                <a:solidFill>
                  <a:srgbClr val="3A6293"/>
                </a:solidFill>
              </a:rPr>
              <a:t>Stopwords Removal Methods</a:t>
            </a:r>
            <a:endParaRPr lang="en-US" b="1" dirty="0">
              <a:solidFill>
                <a:srgbClr val="3A6293"/>
              </a:solidFill>
            </a:endParaRPr>
          </a:p>
        </p:txBody>
      </p:sp>
      <p:sp>
        <p:nvSpPr>
          <p:cNvPr id="7" name="Content Placeholder 2"/>
          <p:cNvSpPr>
            <a:spLocks noGrp="1"/>
          </p:cNvSpPr>
          <p:nvPr>
            <p:ph idx="1"/>
          </p:nvPr>
        </p:nvSpPr>
        <p:spPr>
          <a:xfrm>
            <a:off x="5375917" y="2146686"/>
            <a:ext cx="4003610" cy="3747974"/>
          </a:xfrm>
        </p:spPr>
        <p:txBody>
          <a:bodyPr>
            <a:noAutofit/>
          </a:bodyPr>
          <a:lstStyle/>
          <a:p>
            <a:pPr marL="514350" indent="-514350">
              <a:buFont typeface="+mj-lt"/>
              <a:buAutoNum type="arabicPeriod" startAt="3"/>
            </a:pPr>
            <a:r>
              <a:rPr lang="en-US" sz="2400" b="1" i="1" dirty="0" smtClean="0"/>
              <a:t>Methods based on </a:t>
            </a:r>
            <a:r>
              <a:rPr lang="en-US" sz="2400" b="1" i="1" dirty="0" err="1" smtClean="0"/>
              <a:t>Zipf’s</a:t>
            </a:r>
            <a:r>
              <a:rPr lang="en-US" sz="2400" b="1" i="1" dirty="0" smtClean="0"/>
              <a:t> Law</a:t>
            </a:r>
          </a:p>
          <a:p>
            <a:pPr marL="514350" indent="-514350">
              <a:buFont typeface="+mj-lt"/>
              <a:buAutoNum type="arabicPeriod" startAt="3"/>
            </a:pPr>
            <a:endParaRPr lang="en-US" sz="1800" b="1" i="1" dirty="0" smtClean="0"/>
          </a:p>
          <a:p>
            <a:pPr marL="857250" lvl="1" indent="-457200">
              <a:buFontTx/>
              <a:buChar char="-"/>
            </a:pPr>
            <a:r>
              <a:rPr lang="en-US" sz="1800" b="1" i="1" dirty="0" smtClean="0"/>
              <a:t>TF-High Method</a:t>
            </a:r>
          </a:p>
          <a:p>
            <a:pPr marL="400050" lvl="1" indent="0">
              <a:buNone/>
            </a:pPr>
            <a:r>
              <a:rPr lang="en-US" sz="1800" dirty="0"/>
              <a:t>R</a:t>
            </a:r>
            <a:r>
              <a:rPr lang="en-US" sz="1800" dirty="0" smtClean="0"/>
              <a:t>emoving </a:t>
            </a:r>
            <a:r>
              <a:rPr lang="en-US" sz="1800" dirty="0"/>
              <a:t>most </a:t>
            </a:r>
            <a:r>
              <a:rPr lang="en-US" sz="1800" dirty="0" smtClean="0"/>
              <a:t>frequent</a:t>
            </a:r>
          </a:p>
          <a:p>
            <a:pPr marL="857250" lvl="1" indent="-457200">
              <a:buFontTx/>
              <a:buChar char="-"/>
            </a:pPr>
            <a:r>
              <a:rPr lang="en-US" sz="1800" b="1" i="1" dirty="0" smtClean="0"/>
              <a:t>TF1 Method</a:t>
            </a:r>
          </a:p>
          <a:p>
            <a:pPr marL="400050" lvl="1" indent="0">
              <a:buNone/>
            </a:pPr>
            <a:r>
              <a:rPr lang="en-US" sz="1800" dirty="0"/>
              <a:t>R</a:t>
            </a:r>
            <a:r>
              <a:rPr lang="en-US" sz="1800" dirty="0" smtClean="0"/>
              <a:t>emoving singleton words (i.e., words that occur once in tweets)</a:t>
            </a:r>
          </a:p>
          <a:p>
            <a:pPr marL="400050" lvl="1" indent="0">
              <a:buNone/>
            </a:pPr>
            <a:endParaRPr lang="en-US" sz="1800" dirty="0" smtClean="0"/>
          </a:p>
          <a:p>
            <a:pPr marL="857250" lvl="1" indent="-457200">
              <a:buFontTx/>
              <a:buChar char="-"/>
            </a:pPr>
            <a:r>
              <a:rPr lang="en-US" sz="1800" b="1" i="1" dirty="0" smtClean="0"/>
              <a:t>IDF Method</a:t>
            </a:r>
          </a:p>
          <a:p>
            <a:pPr marL="400050" lvl="1" indent="0">
              <a:buNone/>
            </a:pPr>
            <a:r>
              <a:rPr lang="en-US" sz="1800" dirty="0" smtClean="0"/>
              <a:t>Removing </a:t>
            </a:r>
            <a:r>
              <a:rPr lang="en-US" sz="1800" dirty="0"/>
              <a:t>words with low inverse document frequency (IDF) </a:t>
            </a:r>
            <a:endParaRPr lang="en-US" sz="1800" dirty="0" smtClean="0"/>
          </a:p>
          <a:p>
            <a:pPr marL="400050" lvl="1" indent="0">
              <a:buNone/>
            </a:pPr>
            <a:endParaRPr lang="en-US" sz="1800" i="1" dirty="0" smtClean="0"/>
          </a:p>
          <a:p>
            <a:pPr marL="0" indent="0">
              <a:buNone/>
            </a:pPr>
            <a:endParaRPr lang="en-US" b="1" i="1" dirty="0" smtClean="0"/>
          </a:p>
          <a:p>
            <a:pPr marL="400050" lvl="1" indent="0">
              <a:buNone/>
            </a:pPr>
            <a:endParaRPr lang="en-US" b="1" i="1" dirty="0" smtClean="0"/>
          </a:p>
          <a:p>
            <a:pPr marL="0" indent="0">
              <a:buNone/>
            </a:pPr>
            <a:r>
              <a:rPr lang="en-US" i="1" dirty="0"/>
              <a:t>	</a:t>
            </a:r>
            <a:endParaRPr lang="en-US" dirty="0" smtClean="0"/>
          </a:p>
          <a:p>
            <a:pPr marL="0" indent="0">
              <a:buNone/>
            </a:pPr>
            <a:endParaRPr lang="en-US" dirty="0" smtClean="0"/>
          </a:p>
          <a:p>
            <a:pPr marL="0" indent="0">
              <a:buNone/>
            </a:pPr>
            <a:endParaRPr lang="en-US" i="1" dirty="0" smtClean="0"/>
          </a:p>
          <a:p>
            <a:pPr marL="457200" lvl="1" indent="0">
              <a:buNone/>
            </a:pPr>
            <a:endParaRPr lang="en-US" dirty="0" smtClean="0"/>
          </a:p>
          <a:p>
            <a:pPr lvl="1"/>
            <a:endParaRPr lang="en-US" b="1" dirty="0"/>
          </a:p>
        </p:txBody>
      </p:sp>
      <p:pic>
        <p:nvPicPr>
          <p:cNvPr id="2" name="Picture 1" descr="tfdist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56664"/>
            <a:ext cx="5462016" cy="2846832"/>
          </a:xfrm>
          <a:prstGeom prst="rect">
            <a:avLst/>
          </a:prstGeom>
        </p:spPr>
      </p:pic>
    </p:spTree>
    <p:extLst>
      <p:ext uri="{BB962C8B-B14F-4D97-AF65-F5344CB8AC3E}">
        <p14:creationId xmlns:p14="http://schemas.microsoft.com/office/powerpoint/2010/main" val="1017580246"/>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Stopword Analysis Set-Up </a:t>
            </a:r>
            <a:r>
              <a:rPr lang="en-US" sz="3200" dirty="0" smtClean="0">
                <a:solidFill>
                  <a:schemeClr val="bg1">
                    <a:lumMod val="95000"/>
                  </a:schemeClr>
                </a:solidFill>
              </a:rPr>
              <a:t>(4)</a:t>
            </a:r>
            <a:endParaRPr lang="en-US" sz="3200" dirty="0">
              <a:solidFill>
                <a:schemeClr val="bg1">
                  <a:lumMod val="95000"/>
                </a:schemeClr>
              </a:solidFill>
            </a:endParaRPr>
          </a:p>
        </p:txBody>
      </p:sp>
      <p:sp>
        <p:nvSpPr>
          <p:cNvPr id="6" name="Title 1"/>
          <p:cNvSpPr>
            <a:spLocks noGrp="1"/>
          </p:cNvSpPr>
          <p:nvPr>
            <p:ph type="title"/>
          </p:nvPr>
        </p:nvSpPr>
        <p:spPr>
          <a:xfrm>
            <a:off x="320350" y="1092625"/>
            <a:ext cx="8229600" cy="1143000"/>
          </a:xfrm>
        </p:spPr>
        <p:txBody>
          <a:bodyPr/>
          <a:lstStyle/>
          <a:p>
            <a:pPr algn="l"/>
            <a:r>
              <a:rPr lang="en-US" b="1" dirty="0" smtClean="0">
                <a:solidFill>
                  <a:srgbClr val="3A6293"/>
                </a:solidFill>
              </a:rPr>
              <a:t>Stopwords Removal Methods</a:t>
            </a:r>
            <a:endParaRPr lang="en-US" b="1" dirty="0">
              <a:solidFill>
                <a:srgbClr val="3A6293"/>
              </a:solidFill>
            </a:endParaRPr>
          </a:p>
        </p:txBody>
      </p:sp>
      <p:sp>
        <p:nvSpPr>
          <p:cNvPr id="7" name="Content Placeholder 2"/>
          <p:cNvSpPr>
            <a:spLocks noGrp="1"/>
          </p:cNvSpPr>
          <p:nvPr>
            <p:ph idx="1"/>
          </p:nvPr>
        </p:nvSpPr>
        <p:spPr>
          <a:xfrm>
            <a:off x="215249" y="2235624"/>
            <a:ext cx="8803638" cy="4544352"/>
          </a:xfrm>
        </p:spPr>
        <p:txBody>
          <a:bodyPr>
            <a:noAutofit/>
          </a:bodyPr>
          <a:lstStyle/>
          <a:p>
            <a:pPr marL="914400" lvl="1" indent="-514350">
              <a:buFont typeface="+mj-lt"/>
              <a:buAutoNum type="arabicPeriod" startAt="4"/>
            </a:pPr>
            <a:r>
              <a:rPr lang="en-US" i="1" dirty="0" smtClean="0"/>
              <a:t>Term-based Random Sampling (TBRS)</a:t>
            </a:r>
          </a:p>
          <a:p>
            <a:pPr marL="914400" lvl="1" indent="-514350">
              <a:buFont typeface="+mj-lt"/>
              <a:buAutoNum type="arabicPeriod" startAt="4"/>
            </a:pPr>
            <a:endParaRPr lang="en-US" i="1" dirty="0"/>
          </a:p>
          <a:p>
            <a:pPr marL="914400" lvl="1" indent="-514350">
              <a:buFont typeface="+mj-lt"/>
              <a:buAutoNum type="arabicPeriod" startAt="4"/>
            </a:pPr>
            <a:endParaRPr lang="en-US" i="1" dirty="0" smtClean="0"/>
          </a:p>
          <a:p>
            <a:pPr marL="914400" lvl="1" indent="-514350">
              <a:buFont typeface="+mj-lt"/>
              <a:buAutoNum type="arabicPeriod" startAt="4"/>
            </a:pPr>
            <a:endParaRPr lang="en-US" i="1" dirty="0"/>
          </a:p>
          <a:p>
            <a:pPr marL="914400" lvl="1" indent="-514350">
              <a:buFont typeface="+mj-lt"/>
              <a:buAutoNum type="arabicPeriod" startAt="4"/>
            </a:pPr>
            <a:r>
              <a:rPr lang="en-US" i="1" dirty="0" smtClean="0"/>
              <a:t>The Mutual Information Method (MI)</a:t>
            </a:r>
          </a:p>
          <a:p>
            <a:pPr marL="0" indent="0">
              <a:buNone/>
            </a:pPr>
            <a:endParaRPr lang="en-US" b="1" i="1" dirty="0" smtClean="0"/>
          </a:p>
          <a:p>
            <a:pPr marL="400050" lvl="1" indent="0">
              <a:buNone/>
            </a:pPr>
            <a:endParaRPr lang="en-US" b="1" i="1" dirty="0" smtClean="0"/>
          </a:p>
          <a:p>
            <a:pPr marL="0" indent="0">
              <a:buNone/>
            </a:pPr>
            <a:r>
              <a:rPr lang="en-US" i="1" dirty="0"/>
              <a:t>	</a:t>
            </a:r>
            <a:endParaRPr lang="en-US" dirty="0" smtClean="0"/>
          </a:p>
          <a:p>
            <a:pPr marL="0" indent="0">
              <a:buNone/>
            </a:pPr>
            <a:endParaRPr lang="en-US" dirty="0" smtClean="0"/>
          </a:p>
          <a:p>
            <a:pPr marL="0" indent="0">
              <a:buNone/>
            </a:pPr>
            <a:endParaRPr lang="en-US" i="1" dirty="0" smtClean="0"/>
          </a:p>
          <a:p>
            <a:pPr marL="457200" lvl="1" indent="0">
              <a:buNone/>
            </a:pPr>
            <a:endParaRPr lang="en-US" dirty="0" smtClean="0"/>
          </a:p>
          <a:p>
            <a:pPr lvl="1"/>
            <a:endParaRPr lang="en-US" b="1" dirty="0"/>
          </a:p>
        </p:txBody>
      </p:sp>
      <p:pic>
        <p:nvPicPr>
          <p:cNvPr id="2" name="Picture 1"/>
          <p:cNvPicPr>
            <a:picLocks noChangeAspect="1"/>
          </p:cNvPicPr>
          <p:nvPr/>
        </p:nvPicPr>
        <p:blipFill>
          <a:blip r:embed="rId3"/>
          <a:stretch>
            <a:fillRect/>
          </a:stretch>
        </p:blipFill>
        <p:spPr>
          <a:xfrm>
            <a:off x="2034352" y="2916714"/>
            <a:ext cx="4436348" cy="1291176"/>
          </a:xfrm>
          <a:prstGeom prst="rect">
            <a:avLst/>
          </a:prstGeom>
        </p:spPr>
      </p:pic>
      <p:pic>
        <p:nvPicPr>
          <p:cNvPr id="3" name="Picture 2"/>
          <p:cNvPicPr>
            <a:picLocks noChangeAspect="1"/>
          </p:cNvPicPr>
          <p:nvPr/>
        </p:nvPicPr>
        <p:blipFill>
          <a:blip r:embed="rId4"/>
          <a:stretch>
            <a:fillRect/>
          </a:stretch>
        </p:blipFill>
        <p:spPr>
          <a:xfrm>
            <a:off x="2034352" y="5101374"/>
            <a:ext cx="4715963" cy="957556"/>
          </a:xfrm>
          <a:prstGeom prst="rect">
            <a:avLst/>
          </a:prstGeom>
        </p:spPr>
      </p:pic>
    </p:spTree>
    <p:extLst>
      <p:ext uri="{BB962C8B-B14F-4D97-AF65-F5344CB8AC3E}">
        <p14:creationId xmlns:p14="http://schemas.microsoft.com/office/powerpoint/2010/main" val="12442564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Stopword Analysis Set-Up </a:t>
            </a:r>
            <a:r>
              <a:rPr lang="en-US" sz="3200" dirty="0" smtClean="0">
                <a:solidFill>
                  <a:schemeClr val="bg1">
                    <a:lumMod val="95000"/>
                  </a:schemeClr>
                </a:solidFill>
              </a:rPr>
              <a:t>(5)</a:t>
            </a:r>
            <a:endParaRPr lang="en-US" sz="3200" dirty="0">
              <a:solidFill>
                <a:schemeClr val="bg1">
                  <a:lumMod val="95000"/>
                </a:schemeClr>
              </a:solidFill>
            </a:endParaRPr>
          </a:p>
        </p:txBody>
      </p:sp>
      <p:sp>
        <p:nvSpPr>
          <p:cNvPr id="6" name="Title 1"/>
          <p:cNvSpPr>
            <a:spLocks noGrp="1"/>
          </p:cNvSpPr>
          <p:nvPr>
            <p:ph type="title"/>
          </p:nvPr>
        </p:nvSpPr>
        <p:spPr>
          <a:xfrm>
            <a:off x="320350" y="1092625"/>
            <a:ext cx="8229600" cy="1143000"/>
          </a:xfrm>
        </p:spPr>
        <p:txBody>
          <a:bodyPr/>
          <a:lstStyle/>
          <a:p>
            <a:pPr algn="l"/>
            <a:r>
              <a:rPr lang="en-US" b="1" dirty="0" smtClean="0">
                <a:solidFill>
                  <a:srgbClr val="3A6293"/>
                </a:solidFill>
              </a:rPr>
              <a:t>Twitter Sentiment Classifiers</a:t>
            </a:r>
            <a:endParaRPr lang="en-US" b="1" dirty="0">
              <a:solidFill>
                <a:srgbClr val="3A6293"/>
              </a:solidFill>
            </a:endParaRPr>
          </a:p>
        </p:txBody>
      </p:sp>
      <p:sp>
        <p:nvSpPr>
          <p:cNvPr id="7" name="Content Placeholder 2"/>
          <p:cNvSpPr>
            <a:spLocks noGrp="1"/>
          </p:cNvSpPr>
          <p:nvPr>
            <p:ph idx="1"/>
          </p:nvPr>
        </p:nvSpPr>
        <p:spPr>
          <a:xfrm>
            <a:off x="215249" y="2235624"/>
            <a:ext cx="8803638" cy="4544352"/>
          </a:xfrm>
        </p:spPr>
        <p:txBody>
          <a:bodyPr>
            <a:noAutofit/>
          </a:bodyPr>
          <a:lstStyle/>
          <a:p>
            <a:pPr marL="857250" lvl="1" indent="-457200"/>
            <a:r>
              <a:rPr lang="en-US" i="1" dirty="0" smtClean="0"/>
              <a:t>Two Supervised Classifiers:</a:t>
            </a:r>
          </a:p>
          <a:p>
            <a:pPr marL="1257300" lvl="2" indent="-457200"/>
            <a:r>
              <a:rPr lang="en-US" i="1" dirty="0" smtClean="0"/>
              <a:t>Maximum Entropy (MaxEnt)</a:t>
            </a:r>
          </a:p>
          <a:p>
            <a:pPr marL="1257300" lvl="2" indent="-457200"/>
            <a:r>
              <a:rPr lang="en-US" i="1" dirty="0" smtClean="0"/>
              <a:t>Naïve Bayes (NB)</a:t>
            </a:r>
          </a:p>
          <a:p>
            <a:pPr marL="400050" lvl="1" indent="0">
              <a:buNone/>
            </a:pPr>
            <a:endParaRPr lang="en-US" i="1" dirty="0"/>
          </a:p>
          <a:p>
            <a:pPr marL="857250" lvl="1" indent="-457200"/>
            <a:r>
              <a:rPr lang="en-US" i="1" dirty="0" smtClean="0"/>
              <a:t>Measure the performance in Accuracy and F1 measure</a:t>
            </a:r>
          </a:p>
          <a:p>
            <a:pPr marL="857250" lvl="1" indent="-457200"/>
            <a:endParaRPr lang="en-US" i="1" dirty="0" smtClean="0"/>
          </a:p>
          <a:p>
            <a:pPr marL="857250" lvl="1" indent="-457200"/>
            <a:r>
              <a:rPr lang="en-US" i="1" dirty="0" smtClean="0"/>
              <a:t>10 fold </a:t>
            </a:r>
            <a:r>
              <a:rPr lang="en-US" i="1" dirty="0"/>
              <a:t>cross</a:t>
            </a:r>
            <a:r>
              <a:rPr lang="en-US" i="1" dirty="0" smtClean="0"/>
              <a:t> validation </a:t>
            </a:r>
          </a:p>
          <a:p>
            <a:pPr marL="0" indent="0">
              <a:buNone/>
            </a:pPr>
            <a:r>
              <a:rPr lang="en-US" i="1" dirty="0"/>
              <a:t>	</a:t>
            </a:r>
            <a:endParaRPr lang="en-US" dirty="0" smtClean="0"/>
          </a:p>
          <a:p>
            <a:pPr marL="0" indent="0">
              <a:buNone/>
            </a:pPr>
            <a:endParaRPr lang="en-US" dirty="0" smtClean="0"/>
          </a:p>
          <a:p>
            <a:pPr marL="0" indent="0">
              <a:buNone/>
            </a:pPr>
            <a:endParaRPr lang="en-US" i="1" dirty="0" smtClean="0"/>
          </a:p>
          <a:p>
            <a:pPr marL="457200" lvl="1" indent="0">
              <a:buNone/>
            </a:pPr>
            <a:endParaRPr lang="en-US" dirty="0" smtClean="0"/>
          </a:p>
          <a:p>
            <a:pPr lvl="1"/>
            <a:endParaRPr lang="en-US" b="1" dirty="0"/>
          </a:p>
        </p:txBody>
      </p:sp>
    </p:spTree>
    <p:extLst>
      <p:ext uri="{BB962C8B-B14F-4D97-AF65-F5344CB8AC3E}">
        <p14:creationId xmlns:p14="http://schemas.microsoft.com/office/powerpoint/2010/main" val="244885570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Experimental Results</a:t>
            </a:r>
            <a:endParaRPr lang="en-US" sz="3200" dirty="0">
              <a:solidFill>
                <a:schemeClr val="bg1">
                  <a:lumMod val="95000"/>
                </a:schemeClr>
              </a:solidFill>
            </a:endParaRPr>
          </a:p>
        </p:txBody>
      </p:sp>
      <p:sp>
        <p:nvSpPr>
          <p:cNvPr id="6" name="Title 1"/>
          <p:cNvSpPr>
            <a:spLocks noGrp="1"/>
          </p:cNvSpPr>
          <p:nvPr>
            <p:ph type="title"/>
          </p:nvPr>
        </p:nvSpPr>
        <p:spPr>
          <a:xfrm>
            <a:off x="320349" y="1555385"/>
            <a:ext cx="8698537" cy="1143000"/>
          </a:xfrm>
        </p:spPr>
        <p:txBody>
          <a:bodyPr>
            <a:normAutofit fontScale="90000"/>
          </a:bodyPr>
          <a:lstStyle/>
          <a:p>
            <a:pPr algn="l"/>
            <a:r>
              <a:rPr lang="en-US" dirty="0" smtClean="0"/>
              <a:t>Assess </a:t>
            </a:r>
            <a:r>
              <a:rPr lang="en-US" dirty="0"/>
              <a:t>the impact of removing stopwords by observing fluctuations </a:t>
            </a:r>
            <a:r>
              <a:rPr lang="en-US" dirty="0" smtClean="0"/>
              <a:t>on:</a:t>
            </a:r>
            <a:endParaRPr lang="en-US" b="1" dirty="0">
              <a:solidFill>
                <a:srgbClr val="3A6293"/>
              </a:solidFill>
            </a:endParaRPr>
          </a:p>
        </p:txBody>
      </p:sp>
      <p:sp>
        <p:nvSpPr>
          <p:cNvPr id="7" name="Content Placeholder 2"/>
          <p:cNvSpPr>
            <a:spLocks noGrp="1"/>
          </p:cNvSpPr>
          <p:nvPr>
            <p:ph idx="1"/>
          </p:nvPr>
        </p:nvSpPr>
        <p:spPr>
          <a:xfrm>
            <a:off x="215249" y="2948752"/>
            <a:ext cx="8803638" cy="3572940"/>
          </a:xfrm>
        </p:spPr>
        <p:txBody>
          <a:bodyPr>
            <a:noAutofit/>
          </a:bodyPr>
          <a:lstStyle/>
          <a:p>
            <a:pPr>
              <a:buFontTx/>
              <a:buChar char="-"/>
            </a:pPr>
            <a:r>
              <a:rPr lang="en-US" i="1" dirty="0" smtClean="0">
                <a:solidFill>
                  <a:srgbClr val="1F497D"/>
                </a:solidFill>
              </a:rPr>
              <a:t>Classification Performance </a:t>
            </a:r>
          </a:p>
          <a:p>
            <a:pPr>
              <a:buFontTx/>
              <a:buChar char="-"/>
            </a:pPr>
            <a:endParaRPr lang="en-US" i="1" dirty="0" smtClean="0">
              <a:solidFill>
                <a:srgbClr val="1F497D"/>
              </a:solidFill>
            </a:endParaRPr>
          </a:p>
          <a:p>
            <a:pPr>
              <a:buFontTx/>
              <a:buChar char="-"/>
            </a:pPr>
            <a:r>
              <a:rPr lang="en-US" i="1" dirty="0" smtClean="0">
                <a:solidFill>
                  <a:srgbClr val="1F497D"/>
                </a:solidFill>
              </a:rPr>
              <a:t>Feature space</a:t>
            </a:r>
          </a:p>
          <a:p>
            <a:pPr>
              <a:buFontTx/>
              <a:buChar char="-"/>
            </a:pPr>
            <a:endParaRPr lang="en-US" i="1" dirty="0" smtClean="0">
              <a:solidFill>
                <a:srgbClr val="1F497D"/>
              </a:solidFill>
            </a:endParaRPr>
          </a:p>
          <a:p>
            <a:pPr>
              <a:buFontTx/>
              <a:buChar char="-"/>
            </a:pPr>
            <a:r>
              <a:rPr lang="en-US" i="1" dirty="0" smtClean="0">
                <a:solidFill>
                  <a:srgbClr val="1F497D"/>
                </a:solidFill>
              </a:rPr>
              <a:t>Data Sparsity</a:t>
            </a:r>
            <a:endParaRPr lang="en-US" dirty="0" smtClean="0">
              <a:solidFill>
                <a:srgbClr val="1F497D"/>
              </a:solidFill>
            </a:endParaRPr>
          </a:p>
          <a:p>
            <a:pPr marL="0" indent="0">
              <a:buNone/>
            </a:pPr>
            <a:endParaRPr lang="en-US" dirty="0" smtClean="0"/>
          </a:p>
          <a:p>
            <a:pPr marL="0" indent="0">
              <a:buNone/>
            </a:pPr>
            <a:endParaRPr lang="en-US" i="1" dirty="0" smtClean="0"/>
          </a:p>
          <a:p>
            <a:pPr marL="457200" lvl="1" indent="0">
              <a:buNone/>
            </a:pPr>
            <a:endParaRPr lang="en-US" dirty="0" smtClean="0"/>
          </a:p>
          <a:p>
            <a:pPr lvl="1"/>
            <a:endParaRPr lang="en-US" b="1" dirty="0"/>
          </a:p>
        </p:txBody>
      </p:sp>
    </p:spTree>
    <p:extLst>
      <p:ext uri="{BB962C8B-B14F-4D97-AF65-F5344CB8AC3E}">
        <p14:creationId xmlns:p14="http://schemas.microsoft.com/office/powerpoint/2010/main" val="175853813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Experimental Results (1)</a:t>
            </a:r>
            <a:endParaRPr lang="en-US" sz="3200" dirty="0">
              <a:solidFill>
                <a:schemeClr val="bg1">
                  <a:lumMod val="95000"/>
                </a:schemeClr>
              </a:solidFill>
            </a:endParaRPr>
          </a:p>
        </p:txBody>
      </p:sp>
      <p:sp>
        <p:nvSpPr>
          <p:cNvPr id="6" name="Title 1"/>
          <p:cNvSpPr>
            <a:spLocks noGrp="1"/>
          </p:cNvSpPr>
          <p:nvPr>
            <p:ph type="title"/>
          </p:nvPr>
        </p:nvSpPr>
        <p:spPr>
          <a:xfrm>
            <a:off x="320349" y="1264815"/>
            <a:ext cx="8698537" cy="1143000"/>
          </a:xfrm>
        </p:spPr>
        <p:txBody>
          <a:bodyPr>
            <a:normAutofit/>
          </a:bodyPr>
          <a:lstStyle/>
          <a:p>
            <a:pPr algn="l"/>
            <a:r>
              <a:rPr lang="en-US" sz="3600" b="1" dirty="0" smtClean="0"/>
              <a:t>1. Classification Performance</a:t>
            </a:r>
            <a:endParaRPr lang="en-US" sz="3600" b="1" dirty="0">
              <a:solidFill>
                <a:srgbClr val="3A6293"/>
              </a:solidFill>
            </a:endParaRPr>
          </a:p>
        </p:txBody>
      </p:sp>
      <p:pic>
        <p:nvPicPr>
          <p:cNvPr id="5" name="Picture 4" descr="baselineAcc8.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998036"/>
            <a:ext cx="4502445" cy="2267039"/>
          </a:xfrm>
          <a:prstGeom prst="rect">
            <a:avLst/>
          </a:prstGeom>
        </p:spPr>
      </p:pic>
      <p:pic>
        <p:nvPicPr>
          <p:cNvPr id="8" name="Picture 7" descr="baselineF18.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41555" y="3003183"/>
            <a:ext cx="4502445" cy="2261892"/>
          </a:xfrm>
          <a:prstGeom prst="rect">
            <a:avLst/>
          </a:prstGeom>
        </p:spPr>
      </p:pic>
      <p:sp>
        <p:nvSpPr>
          <p:cNvPr id="9" name="Rectangle 8"/>
          <p:cNvSpPr/>
          <p:nvPr/>
        </p:nvSpPr>
        <p:spPr>
          <a:xfrm>
            <a:off x="320348" y="5433445"/>
            <a:ext cx="8504815" cy="830997"/>
          </a:xfrm>
          <a:prstGeom prst="rect">
            <a:avLst/>
          </a:prstGeom>
        </p:spPr>
        <p:txBody>
          <a:bodyPr wrap="square">
            <a:spAutoFit/>
          </a:bodyPr>
          <a:lstStyle/>
          <a:p>
            <a:r>
              <a:rPr lang="en-US" sz="3600" baseline="30000" dirty="0"/>
              <a:t>The baseline classification performance in Accuracy and F-measure of MaxEnt and NB classifiers across all datasets</a:t>
            </a:r>
            <a:endParaRPr lang="en-US" sz="3600" dirty="0"/>
          </a:p>
        </p:txBody>
      </p:sp>
      <p:sp>
        <p:nvSpPr>
          <p:cNvPr id="10" name="TextBox 9"/>
          <p:cNvSpPr txBox="1"/>
          <p:nvPr/>
        </p:nvSpPr>
        <p:spPr>
          <a:xfrm>
            <a:off x="1969519" y="2635082"/>
            <a:ext cx="1031051" cy="369332"/>
          </a:xfrm>
          <a:prstGeom prst="rect">
            <a:avLst/>
          </a:prstGeom>
          <a:noFill/>
        </p:spPr>
        <p:txBody>
          <a:bodyPr wrap="none" rtlCol="0">
            <a:spAutoFit/>
          </a:bodyPr>
          <a:lstStyle/>
          <a:p>
            <a:r>
              <a:rPr lang="en-US" dirty="0" smtClean="0"/>
              <a:t>Accuracy</a:t>
            </a:r>
            <a:endParaRPr lang="en-US" dirty="0"/>
          </a:p>
        </p:txBody>
      </p:sp>
      <p:sp>
        <p:nvSpPr>
          <p:cNvPr id="11" name="TextBox 10"/>
          <p:cNvSpPr txBox="1"/>
          <p:nvPr/>
        </p:nvSpPr>
        <p:spPr>
          <a:xfrm>
            <a:off x="6340778" y="2635240"/>
            <a:ext cx="1191064" cy="369332"/>
          </a:xfrm>
          <a:prstGeom prst="rect">
            <a:avLst/>
          </a:prstGeom>
          <a:noFill/>
        </p:spPr>
        <p:txBody>
          <a:bodyPr wrap="none" rtlCol="0">
            <a:spAutoFit/>
          </a:bodyPr>
          <a:lstStyle/>
          <a:p>
            <a:r>
              <a:rPr lang="en-US" dirty="0" smtClean="0"/>
              <a:t>F-Measure</a:t>
            </a:r>
            <a:endParaRPr lang="en-US" dirty="0"/>
          </a:p>
        </p:txBody>
      </p:sp>
    </p:spTree>
    <p:extLst>
      <p:ext uri="{BB962C8B-B14F-4D97-AF65-F5344CB8AC3E}">
        <p14:creationId xmlns:p14="http://schemas.microsoft.com/office/powerpoint/2010/main" val="20367403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Experimental Results (2)</a:t>
            </a:r>
            <a:endParaRPr lang="en-US" sz="3200" dirty="0">
              <a:solidFill>
                <a:schemeClr val="bg1">
                  <a:lumMod val="95000"/>
                </a:schemeClr>
              </a:solidFill>
            </a:endParaRPr>
          </a:p>
        </p:txBody>
      </p:sp>
      <p:sp>
        <p:nvSpPr>
          <p:cNvPr id="6" name="Title 1"/>
          <p:cNvSpPr>
            <a:spLocks noGrp="1"/>
          </p:cNvSpPr>
          <p:nvPr>
            <p:ph type="title"/>
          </p:nvPr>
        </p:nvSpPr>
        <p:spPr>
          <a:xfrm>
            <a:off x="320349" y="1264815"/>
            <a:ext cx="8698537" cy="1143000"/>
          </a:xfrm>
        </p:spPr>
        <p:txBody>
          <a:bodyPr>
            <a:normAutofit/>
          </a:bodyPr>
          <a:lstStyle/>
          <a:p>
            <a:pPr algn="l"/>
            <a:r>
              <a:rPr lang="en-US" sz="3600" b="1" dirty="0" smtClean="0"/>
              <a:t>1. Classification Performance</a:t>
            </a:r>
            <a:endParaRPr lang="en-US" sz="3600" b="1" dirty="0">
              <a:solidFill>
                <a:srgbClr val="3A6293"/>
              </a:solidFill>
            </a:endParaRPr>
          </a:p>
        </p:txBody>
      </p:sp>
      <p:pic>
        <p:nvPicPr>
          <p:cNvPr id="2" name="Picture 1" descr="aveAcc9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004414"/>
            <a:ext cx="4568229" cy="2348456"/>
          </a:xfrm>
          <a:prstGeom prst="rect">
            <a:avLst/>
          </a:prstGeom>
        </p:spPr>
      </p:pic>
      <p:pic>
        <p:nvPicPr>
          <p:cNvPr id="3" name="Picture 2" descr="aveF19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5771" y="3004414"/>
            <a:ext cx="4568229" cy="2337985"/>
          </a:xfrm>
          <a:prstGeom prst="rect">
            <a:avLst/>
          </a:prstGeom>
        </p:spPr>
      </p:pic>
      <p:sp>
        <p:nvSpPr>
          <p:cNvPr id="7" name="TextBox 6"/>
          <p:cNvSpPr txBox="1"/>
          <p:nvPr/>
        </p:nvSpPr>
        <p:spPr>
          <a:xfrm>
            <a:off x="1969519" y="2635082"/>
            <a:ext cx="1031051" cy="369332"/>
          </a:xfrm>
          <a:prstGeom prst="rect">
            <a:avLst/>
          </a:prstGeom>
          <a:noFill/>
        </p:spPr>
        <p:txBody>
          <a:bodyPr wrap="none" rtlCol="0">
            <a:spAutoFit/>
          </a:bodyPr>
          <a:lstStyle/>
          <a:p>
            <a:r>
              <a:rPr lang="en-US" dirty="0" smtClean="0"/>
              <a:t>Accuracy</a:t>
            </a:r>
            <a:endParaRPr lang="en-US" dirty="0"/>
          </a:p>
        </p:txBody>
      </p:sp>
      <p:sp>
        <p:nvSpPr>
          <p:cNvPr id="10" name="TextBox 9"/>
          <p:cNvSpPr txBox="1"/>
          <p:nvPr/>
        </p:nvSpPr>
        <p:spPr>
          <a:xfrm>
            <a:off x="6340778" y="2635240"/>
            <a:ext cx="1191064" cy="369332"/>
          </a:xfrm>
          <a:prstGeom prst="rect">
            <a:avLst/>
          </a:prstGeom>
          <a:noFill/>
        </p:spPr>
        <p:txBody>
          <a:bodyPr wrap="none" rtlCol="0">
            <a:spAutoFit/>
          </a:bodyPr>
          <a:lstStyle/>
          <a:p>
            <a:r>
              <a:rPr lang="en-US" dirty="0" smtClean="0"/>
              <a:t>F-Measure</a:t>
            </a:r>
            <a:endParaRPr lang="en-US" dirty="0"/>
          </a:p>
        </p:txBody>
      </p:sp>
      <p:sp>
        <p:nvSpPr>
          <p:cNvPr id="11" name="Rectangle 10"/>
          <p:cNvSpPr/>
          <p:nvPr/>
        </p:nvSpPr>
        <p:spPr>
          <a:xfrm>
            <a:off x="320349" y="5436636"/>
            <a:ext cx="8698537" cy="830997"/>
          </a:xfrm>
          <a:prstGeom prst="rect">
            <a:avLst/>
          </a:prstGeom>
        </p:spPr>
        <p:txBody>
          <a:bodyPr wrap="square">
            <a:spAutoFit/>
          </a:bodyPr>
          <a:lstStyle/>
          <a:p>
            <a:r>
              <a:rPr lang="en-US" sz="3600" baseline="30000" dirty="0"/>
              <a:t>Average Accuracy and F-measure of MaxEnt and NB classifiers using different stoplists</a:t>
            </a:r>
          </a:p>
        </p:txBody>
      </p:sp>
    </p:spTree>
    <p:extLst>
      <p:ext uri="{BB962C8B-B14F-4D97-AF65-F5344CB8AC3E}">
        <p14:creationId xmlns:p14="http://schemas.microsoft.com/office/powerpoint/2010/main" val="253445825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Experimental Results (3)</a:t>
            </a:r>
            <a:endParaRPr lang="en-US" sz="3200" dirty="0">
              <a:solidFill>
                <a:schemeClr val="bg1">
                  <a:lumMod val="95000"/>
                </a:schemeClr>
              </a:solidFill>
            </a:endParaRPr>
          </a:p>
        </p:txBody>
      </p:sp>
      <p:sp>
        <p:nvSpPr>
          <p:cNvPr id="6" name="Title 1"/>
          <p:cNvSpPr>
            <a:spLocks noGrp="1"/>
          </p:cNvSpPr>
          <p:nvPr>
            <p:ph type="title"/>
          </p:nvPr>
        </p:nvSpPr>
        <p:spPr>
          <a:xfrm>
            <a:off x="320349" y="1264815"/>
            <a:ext cx="8698537" cy="1143000"/>
          </a:xfrm>
        </p:spPr>
        <p:txBody>
          <a:bodyPr>
            <a:normAutofit/>
          </a:bodyPr>
          <a:lstStyle/>
          <a:p>
            <a:pPr algn="l"/>
            <a:r>
              <a:rPr lang="en-US" sz="3600" b="1" dirty="0"/>
              <a:t>2</a:t>
            </a:r>
            <a:r>
              <a:rPr lang="en-US" sz="3600" b="1" dirty="0" smtClean="0"/>
              <a:t>. Feature Space</a:t>
            </a:r>
            <a:endParaRPr lang="en-US" sz="3600" b="1" dirty="0">
              <a:solidFill>
                <a:srgbClr val="3A6293"/>
              </a:solidFill>
            </a:endParaRPr>
          </a:p>
        </p:txBody>
      </p:sp>
      <p:pic>
        <p:nvPicPr>
          <p:cNvPr id="5" name="Picture 4" descr="r-rate3.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349" y="2803469"/>
            <a:ext cx="4068079" cy="2438600"/>
          </a:xfrm>
          <a:prstGeom prst="rect">
            <a:avLst/>
          </a:prstGeom>
        </p:spPr>
      </p:pic>
      <p:sp>
        <p:nvSpPr>
          <p:cNvPr id="8" name="Rectangle 7"/>
          <p:cNvSpPr/>
          <p:nvPr/>
        </p:nvSpPr>
        <p:spPr>
          <a:xfrm>
            <a:off x="320349" y="5263615"/>
            <a:ext cx="4068079" cy="646331"/>
          </a:xfrm>
          <a:prstGeom prst="rect">
            <a:avLst/>
          </a:prstGeom>
        </p:spPr>
        <p:txBody>
          <a:bodyPr wrap="square">
            <a:spAutoFit/>
          </a:bodyPr>
          <a:lstStyle/>
          <a:p>
            <a:r>
              <a:rPr lang="en-US" dirty="0" smtClean="0"/>
              <a:t>Reduction rate on the feature space of the various stoplists</a:t>
            </a:r>
            <a:endParaRPr lang="en-US" dirty="0"/>
          </a:p>
        </p:txBody>
      </p:sp>
      <p:pic>
        <p:nvPicPr>
          <p:cNvPr id="9" name="Picture 8" descr="tf6.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6439" y="2803469"/>
            <a:ext cx="4322447" cy="2438600"/>
          </a:xfrm>
          <a:prstGeom prst="rect">
            <a:avLst/>
          </a:prstGeom>
        </p:spPr>
      </p:pic>
      <p:sp>
        <p:nvSpPr>
          <p:cNvPr id="12" name="Rectangle 11"/>
          <p:cNvSpPr/>
          <p:nvPr/>
        </p:nvSpPr>
        <p:spPr>
          <a:xfrm>
            <a:off x="4696439" y="5263615"/>
            <a:ext cx="4572000" cy="646331"/>
          </a:xfrm>
          <a:prstGeom prst="rect">
            <a:avLst/>
          </a:prstGeom>
        </p:spPr>
        <p:txBody>
          <a:bodyPr>
            <a:spAutoFit/>
          </a:bodyPr>
          <a:lstStyle/>
          <a:p>
            <a:r>
              <a:rPr lang="en-US" dirty="0" smtClean="0"/>
              <a:t>The number of singleton words to the number non singleton words in all datasets</a:t>
            </a:r>
            <a:endParaRPr lang="en-US" dirty="0"/>
          </a:p>
        </p:txBody>
      </p:sp>
    </p:spTree>
    <p:extLst>
      <p:ext uri="{BB962C8B-B14F-4D97-AF65-F5344CB8AC3E}">
        <p14:creationId xmlns:p14="http://schemas.microsoft.com/office/powerpoint/2010/main" val="337309845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74914" y="712638"/>
            <a:ext cx="5775562" cy="5527514"/>
          </a:xfrm>
        </p:spPr>
        <p:txBody>
          <a:bodyPr>
            <a:normAutofit/>
          </a:bodyPr>
          <a:lstStyle/>
          <a:p>
            <a:r>
              <a:rPr lang="en-US" sz="2400" dirty="0" smtClean="0"/>
              <a:t>Sentiment Ana</a:t>
            </a:r>
            <a:r>
              <a:rPr lang="en-US" sz="2400" dirty="0" smtClean="0"/>
              <a:t>lysis</a:t>
            </a:r>
            <a:endParaRPr lang="en-US" sz="2400" dirty="0" smtClean="0"/>
          </a:p>
          <a:p>
            <a:pPr marL="0" indent="0">
              <a:buNone/>
            </a:pPr>
            <a:endParaRPr lang="en-US" sz="2400" dirty="0" smtClean="0"/>
          </a:p>
          <a:p>
            <a:r>
              <a:rPr lang="en-US" sz="2400" dirty="0" smtClean="0"/>
              <a:t>Twitter</a:t>
            </a:r>
          </a:p>
          <a:p>
            <a:endParaRPr lang="en-US" sz="2400" dirty="0" smtClean="0"/>
          </a:p>
          <a:p>
            <a:r>
              <a:rPr lang="en-US" sz="2400" dirty="0" smtClean="0"/>
              <a:t>Stopwords Removal Methods</a:t>
            </a:r>
            <a:endParaRPr lang="en-US" sz="2400" dirty="0" smtClean="0"/>
          </a:p>
          <a:p>
            <a:endParaRPr lang="en-US" sz="2400" dirty="0" smtClean="0"/>
          </a:p>
          <a:p>
            <a:r>
              <a:rPr lang="en-US" sz="2400" dirty="0" smtClean="0"/>
              <a:t>Comparative Study</a:t>
            </a:r>
            <a:endParaRPr lang="en-US" sz="2400" dirty="0" smtClean="0"/>
          </a:p>
          <a:p>
            <a:pPr marL="0" indent="0">
              <a:buNone/>
            </a:pPr>
            <a:endParaRPr lang="en-US" sz="2400" dirty="0" smtClean="0"/>
          </a:p>
          <a:p>
            <a:r>
              <a:rPr lang="en-US" sz="2400" dirty="0" smtClean="0"/>
              <a:t>Conclusion</a:t>
            </a:r>
          </a:p>
        </p:txBody>
      </p:sp>
      <p:sp>
        <p:nvSpPr>
          <p:cNvPr id="4" name="Rectangle 39"/>
          <p:cNvSpPr>
            <a:spLocks noChangeArrowheads="1"/>
          </p:cNvSpPr>
          <p:nvPr/>
        </p:nvSpPr>
        <p:spPr bwMode="auto">
          <a:xfrm>
            <a:off x="0" y="-1"/>
            <a:ext cx="3085619" cy="6858001"/>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sz="3200" dirty="0" smtClean="0">
                <a:solidFill>
                  <a:schemeClr val="bg1">
                    <a:lumMod val="95000"/>
                  </a:schemeClr>
                </a:solidFill>
              </a:rPr>
              <a:t>Outline</a:t>
            </a:r>
            <a:endParaRPr lang="en-US" sz="3200" dirty="0">
              <a:solidFill>
                <a:schemeClr val="bg1">
                  <a:lumMod val="95000"/>
                </a:schemeClr>
              </a:solidFill>
            </a:endParaRPr>
          </a:p>
        </p:txBody>
      </p:sp>
    </p:spTree>
    <p:extLst>
      <p:ext uri="{BB962C8B-B14F-4D97-AF65-F5344CB8AC3E}">
        <p14:creationId xmlns:p14="http://schemas.microsoft.com/office/powerpoint/2010/main" val="4984832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t>Experimental Results (4)</a:t>
            </a:r>
            <a:endParaRPr lang="en-US" sz="3200" dirty="0">
              <a:solidFill>
                <a:schemeClr val="bg1">
                  <a:lumMod val="95000"/>
                </a:schemeClr>
              </a:solidFill>
            </a:endParaRPr>
          </a:p>
        </p:txBody>
      </p:sp>
      <p:sp>
        <p:nvSpPr>
          <p:cNvPr id="6" name="Title 1"/>
          <p:cNvSpPr>
            <a:spLocks noGrp="1"/>
          </p:cNvSpPr>
          <p:nvPr>
            <p:ph type="title"/>
          </p:nvPr>
        </p:nvSpPr>
        <p:spPr>
          <a:xfrm>
            <a:off x="320349" y="1264815"/>
            <a:ext cx="8698537" cy="1143000"/>
          </a:xfrm>
        </p:spPr>
        <p:txBody>
          <a:bodyPr>
            <a:normAutofit/>
          </a:bodyPr>
          <a:lstStyle/>
          <a:p>
            <a:pPr algn="l"/>
            <a:r>
              <a:rPr lang="en-US" sz="3600" b="1" dirty="0" smtClean="0"/>
              <a:t>3. Data Sparsity</a:t>
            </a:r>
            <a:endParaRPr lang="en-US" sz="3600" b="1" dirty="0">
              <a:solidFill>
                <a:srgbClr val="3A6293"/>
              </a:solidFill>
            </a:endParaRPr>
          </a:p>
        </p:txBody>
      </p:sp>
      <p:pic>
        <p:nvPicPr>
          <p:cNvPr id="2" name="Picture 1" descr="sparsity9.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182" y="2407815"/>
            <a:ext cx="5308600" cy="3060700"/>
          </a:xfrm>
          <a:prstGeom prst="rect">
            <a:avLst/>
          </a:prstGeom>
        </p:spPr>
      </p:pic>
      <p:sp>
        <p:nvSpPr>
          <p:cNvPr id="3" name="Rectangle 2"/>
          <p:cNvSpPr/>
          <p:nvPr/>
        </p:nvSpPr>
        <p:spPr>
          <a:xfrm>
            <a:off x="585182" y="5468515"/>
            <a:ext cx="5308600" cy="369332"/>
          </a:xfrm>
          <a:prstGeom prst="rect">
            <a:avLst/>
          </a:prstGeom>
        </p:spPr>
        <p:txBody>
          <a:bodyPr wrap="square">
            <a:spAutoFit/>
          </a:bodyPr>
          <a:lstStyle/>
          <a:p>
            <a:r>
              <a:rPr lang="en-US" dirty="0" smtClean="0"/>
              <a:t>Stoplist impact on the sparsity degree of all datasets</a:t>
            </a:r>
            <a:endParaRPr lang="en-US" dirty="0"/>
          </a:p>
        </p:txBody>
      </p:sp>
      <p:pic>
        <p:nvPicPr>
          <p:cNvPr id="7" name="Picture 6"/>
          <p:cNvPicPr>
            <a:picLocks noChangeAspect="1"/>
          </p:cNvPicPr>
          <p:nvPr/>
        </p:nvPicPr>
        <p:blipFill>
          <a:blip r:embed="rId4"/>
          <a:stretch>
            <a:fillRect/>
          </a:stretch>
        </p:blipFill>
        <p:spPr>
          <a:xfrm>
            <a:off x="5975581" y="3322574"/>
            <a:ext cx="3043305" cy="1224318"/>
          </a:xfrm>
          <a:prstGeom prst="rect">
            <a:avLst/>
          </a:prstGeom>
        </p:spPr>
      </p:pic>
    </p:spTree>
    <p:extLst>
      <p:ext uri="{BB962C8B-B14F-4D97-AF65-F5344CB8AC3E}">
        <p14:creationId xmlns:p14="http://schemas.microsoft.com/office/powerpoint/2010/main" val="242429207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4000" dirty="0" smtClean="0"/>
              <a:t>The Ideal Stoplist (1)</a:t>
            </a:r>
            <a:endParaRPr lang="en-US" sz="4000" dirty="0">
              <a:solidFill>
                <a:schemeClr val="bg1">
                  <a:lumMod val="95000"/>
                </a:schemeClr>
              </a:solidFill>
            </a:endParaRPr>
          </a:p>
        </p:txBody>
      </p:sp>
      <p:sp>
        <p:nvSpPr>
          <p:cNvPr id="10" name="Content Placeholder 2"/>
          <p:cNvSpPr>
            <a:spLocks noGrp="1"/>
          </p:cNvSpPr>
          <p:nvPr>
            <p:ph idx="1"/>
          </p:nvPr>
        </p:nvSpPr>
        <p:spPr>
          <a:xfrm>
            <a:off x="457200" y="1600200"/>
            <a:ext cx="8229600" cy="4525963"/>
          </a:xfrm>
        </p:spPr>
        <p:txBody>
          <a:bodyPr/>
          <a:lstStyle/>
          <a:p>
            <a:r>
              <a:rPr lang="en-US" dirty="0"/>
              <a:t>The ideal stopword removal method is the one </a:t>
            </a:r>
            <a:r>
              <a:rPr lang="en-US" dirty="0" smtClean="0"/>
              <a:t>which:</a:t>
            </a:r>
          </a:p>
          <a:p>
            <a:pPr lvl="1"/>
            <a:r>
              <a:rPr lang="en-US" dirty="0" smtClean="0"/>
              <a:t>Helps </a:t>
            </a:r>
            <a:r>
              <a:rPr lang="en-US" dirty="0"/>
              <a:t>maintaining a high classification performance, </a:t>
            </a:r>
            <a:endParaRPr lang="en-US" dirty="0" smtClean="0"/>
          </a:p>
          <a:p>
            <a:pPr lvl="1"/>
            <a:r>
              <a:rPr lang="en-US" dirty="0" smtClean="0"/>
              <a:t>Leads </a:t>
            </a:r>
            <a:r>
              <a:rPr lang="en-US" dirty="0"/>
              <a:t>to shrinking the classifier’s feature space </a:t>
            </a:r>
            <a:endParaRPr lang="en-US" dirty="0" smtClean="0"/>
          </a:p>
          <a:p>
            <a:pPr lvl="1"/>
            <a:r>
              <a:rPr lang="en-US" dirty="0" smtClean="0"/>
              <a:t>Reduces </a:t>
            </a:r>
            <a:r>
              <a:rPr lang="en-US" dirty="0"/>
              <a:t>the data sparseness </a:t>
            </a:r>
            <a:endParaRPr lang="en-US" dirty="0" smtClean="0"/>
          </a:p>
          <a:p>
            <a:pPr lvl="1"/>
            <a:r>
              <a:rPr lang="en-US" dirty="0" smtClean="0"/>
              <a:t>Has low </a:t>
            </a:r>
            <a:r>
              <a:rPr lang="en-US" dirty="0"/>
              <a:t>runtime and storage </a:t>
            </a:r>
            <a:r>
              <a:rPr lang="en-US" dirty="0" smtClean="0"/>
              <a:t>complexity</a:t>
            </a:r>
          </a:p>
          <a:p>
            <a:pPr lvl="1"/>
            <a:r>
              <a:rPr lang="en-US" dirty="0" smtClean="0"/>
              <a:t>Has minimal human supervision</a:t>
            </a:r>
          </a:p>
          <a:p>
            <a:pPr lvl="1"/>
            <a:endParaRPr lang="en-US" dirty="0"/>
          </a:p>
        </p:txBody>
      </p:sp>
    </p:spTree>
    <p:extLst>
      <p:ext uri="{BB962C8B-B14F-4D97-AF65-F5344CB8AC3E}">
        <p14:creationId xmlns:p14="http://schemas.microsoft.com/office/powerpoint/2010/main" val="128786292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4000" dirty="0" smtClean="0"/>
              <a:t>The Ideal Stoplist (2)</a:t>
            </a:r>
            <a:endParaRPr lang="en-US" sz="4000" dirty="0">
              <a:solidFill>
                <a:schemeClr val="bg1">
                  <a:lumMod val="95000"/>
                </a:schemeClr>
              </a:solidFill>
            </a:endParaRPr>
          </a:p>
        </p:txBody>
      </p:sp>
      <p:pic>
        <p:nvPicPr>
          <p:cNvPr id="3" name="Picture 2"/>
          <p:cNvPicPr>
            <a:picLocks noChangeAspect="1"/>
          </p:cNvPicPr>
          <p:nvPr/>
        </p:nvPicPr>
        <p:blipFill>
          <a:blip r:embed="rId3"/>
          <a:stretch>
            <a:fillRect/>
          </a:stretch>
        </p:blipFill>
        <p:spPr>
          <a:xfrm>
            <a:off x="0" y="2760643"/>
            <a:ext cx="9223373" cy="1713737"/>
          </a:xfrm>
          <a:prstGeom prst="rect">
            <a:avLst/>
          </a:prstGeom>
        </p:spPr>
      </p:pic>
      <p:sp>
        <p:nvSpPr>
          <p:cNvPr id="5" name="Rectangle 4"/>
          <p:cNvSpPr/>
          <p:nvPr/>
        </p:nvSpPr>
        <p:spPr>
          <a:xfrm>
            <a:off x="161436" y="4361248"/>
            <a:ext cx="8825164" cy="923330"/>
          </a:xfrm>
          <a:prstGeom prst="rect">
            <a:avLst/>
          </a:prstGeom>
        </p:spPr>
        <p:txBody>
          <a:bodyPr wrap="square">
            <a:spAutoFit/>
          </a:bodyPr>
          <a:lstStyle/>
          <a:p>
            <a:r>
              <a:rPr lang="en-US" dirty="0" smtClean="0"/>
              <a:t>Average accuracy, F1, reduction rate on feature space and data sparsity of the six </a:t>
            </a:r>
            <a:r>
              <a:rPr lang="en-US" dirty="0" err="1" smtClean="0"/>
              <a:t>stoplist</a:t>
            </a:r>
            <a:r>
              <a:rPr lang="en-US" dirty="0" smtClean="0"/>
              <a:t> methods. Positive sparsity values refer to an increase in the sparsity degree while negative values refer to a decrease in the sparsity degree.</a:t>
            </a:r>
            <a:endParaRPr lang="en-US" dirty="0"/>
          </a:p>
        </p:txBody>
      </p:sp>
      <p:sp>
        <p:nvSpPr>
          <p:cNvPr id="8" name="Title 1"/>
          <p:cNvSpPr>
            <a:spLocks noGrp="1"/>
          </p:cNvSpPr>
          <p:nvPr>
            <p:ph type="title"/>
          </p:nvPr>
        </p:nvSpPr>
        <p:spPr>
          <a:xfrm>
            <a:off x="320349" y="1264815"/>
            <a:ext cx="8698537" cy="1143000"/>
          </a:xfrm>
        </p:spPr>
        <p:txBody>
          <a:bodyPr>
            <a:normAutofit/>
          </a:bodyPr>
          <a:lstStyle/>
          <a:p>
            <a:pPr algn="l"/>
            <a:r>
              <a:rPr lang="en-US" sz="3600" b="1" dirty="0" smtClean="0"/>
              <a:t>Overall Analysis Results</a:t>
            </a:r>
            <a:endParaRPr lang="en-US" sz="3600" b="1" dirty="0">
              <a:solidFill>
                <a:srgbClr val="3A6293"/>
              </a:solidFill>
            </a:endParaRPr>
          </a:p>
        </p:txBody>
      </p:sp>
    </p:spTree>
    <p:extLst>
      <p:ext uri="{BB962C8B-B14F-4D97-AF65-F5344CB8AC3E}">
        <p14:creationId xmlns:p14="http://schemas.microsoft.com/office/powerpoint/2010/main" val="270228400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4000" dirty="0" smtClean="0"/>
              <a:t>Conclusion</a:t>
            </a:r>
            <a:endParaRPr lang="en-US" sz="4000" dirty="0">
              <a:solidFill>
                <a:schemeClr val="bg1">
                  <a:lumMod val="95000"/>
                </a:schemeClr>
              </a:solidFill>
            </a:endParaRPr>
          </a:p>
        </p:txBody>
      </p:sp>
      <p:sp>
        <p:nvSpPr>
          <p:cNvPr id="7" name="Content Placeholder 2"/>
          <p:cNvSpPr>
            <a:spLocks noGrp="1"/>
          </p:cNvSpPr>
          <p:nvPr>
            <p:ph idx="1"/>
          </p:nvPr>
        </p:nvSpPr>
        <p:spPr>
          <a:xfrm>
            <a:off x="457200" y="1600200"/>
            <a:ext cx="8229600" cy="4525963"/>
          </a:xfrm>
        </p:spPr>
        <p:txBody>
          <a:bodyPr>
            <a:normAutofit fontScale="77500" lnSpcReduction="20000"/>
          </a:bodyPr>
          <a:lstStyle/>
          <a:p>
            <a:r>
              <a:rPr lang="en-US" dirty="0" smtClean="0"/>
              <a:t>We </a:t>
            </a:r>
            <a:r>
              <a:rPr lang="en-US" dirty="0"/>
              <a:t>studied how six different stopword removal methods affect the sentiment polarity classification on </a:t>
            </a:r>
            <a:r>
              <a:rPr lang="en-US" dirty="0" smtClean="0"/>
              <a:t>Twitter.</a:t>
            </a:r>
          </a:p>
          <a:p>
            <a:endParaRPr lang="en-US" dirty="0" smtClean="0"/>
          </a:p>
          <a:p>
            <a:r>
              <a:rPr lang="en-US" dirty="0"/>
              <a:t>T</a:t>
            </a:r>
            <a:r>
              <a:rPr lang="en-US" dirty="0" smtClean="0"/>
              <a:t>he </a:t>
            </a:r>
            <a:r>
              <a:rPr lang="en-US" dirty="0"/>
              <a:t>use of pre-compiled (classic) </a:t>
            </a:r>
            <a:r>
              <a:rPr lang="en-US" dirty="0" smtClean="0"/>
              <a:t>Stoplist </a:t>
            </a:r>
            <a:r>
              <a:rPr lang="en-US" dirty="0"/>
              <a:t>has a negative impact on the </a:t>
            </a:r>
            <a:r>
              <a:rPr lang="en-US" dirty="0" smtClean="0"/>
              <a:t>classification </a:t>
            </a:r>
            <a:r>
              <a:rPr lang="en-US" dirty="0"/>
              <a:t>performance. </a:t>
            </a:r>
            <a:endParaRPr lang="en-US" dirty="0" smtClean="0"/>
          </a:p>
          <a:p>
            <a:endParaRPr lang="en-US" dirty="0" smtClean="0"/>
          </a:p>
          <a:p>
            <a:r>
              <a:rPr lang="en-US" dirty="0"/>
              <a:t>TF1 stopword removal method is the one that obtains the </a:t>
            </a:r>
            <a:r>
              <a:rPr lang="en-US" b="1" dirty="0"/>
              <a:t>best trade-</a:t>
            </a:r>
            <a:r>
              <a:rPr lang="en-US" b="1" dirty="0" smtClean="0"/>
              <a:t>off</a:t>
            </a:r>
            <a:r>
              <a:rPr lang="en-US" dirty="0" smtClean="0"/>
              <a:t>:</a:t>
            </a:r>
          </a:p>
          <a:p>
            <a:endParaRPr lang="en-US" dirty="0" smtClean="0"/>
          </a:p>
          <a:p>
            <a:pPr lvl="1"/>
            <a:r>
              <a:rPr lang="en-US" dirty="0" smtClean="0"/>
              <a:t>Reducing </a:t>
            </a:r>
            <a:r>
              <a:rPr lang="en-US" dirty="0"/>
              <a:t>the feature space by nearly 65%, </a:t>
            </a:r>
            <a:endParaRPr lang="en-US" dirty="0" smtClean="0"/>
          </a:p>
          <a:p>
            <a:pPr lvl="1"/>
            <a:r>
              <a:rPr lang="en-US" dirty="0" smtClean="0"/>
              <a:t>Decreasing </a:t>
            </a:r>
            <a:r>
              <a:rPr lang="en-US" dirty="0"/>
              <a:t>the data sparsity degree up to 0.37%, and </a:t>
            </a:r>
            <a:endParaRPr lang="en-US" dirty="0" smtClean="0"/>
          </a:p>
          <a:p>
            <a:pPr lvl="1"/>
            <a:r>
              <a:rPr lang="en-US" dirty="0" smtClean="0"/>
              <a:t>Maintaining </a:t>
            </a:r>
            <a:r>
              <a:rPr lang="en-US" dirty="0"/>
              <a:t>a high </a:t>
            </a:r>
            <a:r>
              <a:rPr lang="en-US" dirty="0" smtClean="0"/>
              <a:t>classification performance.</a:t>
            </a:r>
          </a:p>
          <a:p>
            <a:endParaRPr lang="en-US" dirty="0" smtClean="0"/>
          </a:p>
          <a:p>
            <a:endParaRPr lang="en-US" dirty="0"/>
          </a:p>
        </p:txBody>
      </p:sp>
    </p:spTree>
    <p:extLst>
      <p:ext uri="{BB962C8B-B14F-4D97-AF65-F5344CB8AC3E}">
        <p14:creationId xmlns:p14="http://schemas.microsoft.com/office/powerpoint/2010/main" val="264378688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8229600" cy="1857481"/>
          </a:xfrm>
        </p:spPr>
        <p:txBody>
          <a:bodyPr/>
          <a:lstStyle/>
          <a:p>
            <a:pPr marL="0" indent="0">
              <a:buNone/>
            </a:pPr>
            <a:r>
              <a:rPr lang="en-US" dirty="0" smtClean="0"/>
              <a:t>“Sentiment </a:t>
            </a:r>
            <a:r>
              <a:rPr lang="en-US" dirty="0"/>
              <a:t>analysis is the task of identifying positive and negative opinions, emotions and </a:t>
            </a:r>
            <a:r>
              <a:rPr lang="en-US" dirty="0" smtClean="0"/>
              <a:t>evaluations in text”</a:t>
            </a:r>
          </a:p>
          <a:p>
            <a:pPr marL="0" indent="0">
              <a:buNone/>
            </a:pPr>
            <a:endParaRPr lang="en-US" dirty="0"/>
          </a:p>
        </p:txBody>
      </p:sp>
      <p:sp>
        <p:nvSpPr>
          <p:cNvPr id="5" name="Slide Number Placeholder 4"/>
          <p:cNvSpPr>
            <a:spLocks noGrp="1"/>
          </p:cNvSpPr>
          <p:nvPr>
            <p:ph type="sldNum" sz="quarter" idx="12"/>
          </p:nvPr>
        </p:nvSpPr>
        <p:spPr/>
        <p:txBody>
          <a:bodyPr/>
          <a:lstStyle/>
          <a:p>
            <a:fld id="{6A48FA3C-8B47-41F5-B8DC-F126E0918442}" type="slidenum">
              <a:rPr lang="en-US" smtClean="0">
                <a:solidFill>
                  <a:prstClr val="black">
                    <a:tint val="75000"/>
                  </a:prstClr>
                </a:solidFill>
                <a:latin typeface="Calibri"/>
              </a:rPr>
              <a:pPr/>
              <a:t>3</a:t>
            </a:fld>
            <a:endParaRPr lang="en-US" dirty="0">
              <a:solidFill>
                <a:prstClr val="black">
                  <a:tint val="75000"/>
                </a:prstClr>
              </a:solidFill>
              <a:latin typeface="Calibri"/>
            </a:endParaRPr>
          </a:p>
        </p:txBody>
      </p:sp>
      <p:sp>
        <p:nvSpPr>
          <p:cNvPr id="10" name="Rounded Rectangle 9"/>
          <p:cNvSpPr/>
          <p:nvPr/>
        </p:nvSpPr>
        <p:spPr>
          <a:xfrm>
            <a:off x="457200" y="3895228"/>
            <a:ext cx="2572166" cy="1408683"/>
          </a:xfrm>
          <a:prstGeom prst="roundRect">
            <a:avLst/>
          </a:prstGeom>
          <a:ln>
            <a:solidFill>
              <a:schemeClr val="bg1">
                <a:lumMod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000" dirty="0"/>
              <a:t>T</a:t>
            </a:r>
            <a:r>
              <a:rPr lang="en-US" sz="2000" dirty="0" smtClean="0"/>
              <a:t>he main dish  was delicious</a:t>
            </a:r>
            <a:endParaRPr lang="en-US" sz="2000" dirty="0"/>
          </a:p>
        </p:txBody>
      </p:sp>
      <p:sp>
        <p:nvSpPr>
          <p:cNvPr id="11" name="Rounded Rectangle 10"/>
          <p:cNvSpPr/>
          <p:nvPr/>
        </p:nvSpPr>
        <p:spPr>
          <a:xfrm>
            <a:off x="3320514" y="3895229"/>
            <a:ext cx="2572166" cy="1408682"/>
          </a:xfrm>
          <a:prstGeom prst="roundRect">
            <a:avLst/>
          </a:prstGeom>
          <a:ln>
            <a:solidFill>
              <a:schemeClr val="bg1">
                <a:lumMod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000" dirty="0"/>
              <a:t>It </a:t>
            </a:r>
            <a:r>
              <a:rPr lang="en-US" sz="2000" dirty="0" smtClean="0"/>
              <a:t>is a </a:t>
            </a:r>
            <a:r>
              <a:rPr lang="en-US" sz="2000" dirty="0"/>
              <a:t>Syrian </a:t>
            </a:r>
            <a:r>
              <a:rPr lang="en-US" sz="2000" dirty="0" smtClean="0"/>
              <a:t>dish</a:t>
            </a:r>
            <a:endParaRPr lang="en-US" sz="2000" dirty="0"/>
          </a:p>
        </p:txBody>
      </p:sp>
      <p:sp>
        <p:nvSpPr>
          <p:cNvPr id="12" name="Rounded Rectangle 11"/>
          <p:cNvSpPr/>
          <p:nvPr/>
        </p:nvSpPr>
        <p:spPr>
          <a:xfrm>
            <a:off x="6237194" y="3895229"/>
            <a:ext cx="2572166" cy="1408682"/>
          </a:xfrm>
          <a:prstGeom prst="roundRect">
            <a:avLst/>
          </a:prstGeom>
          <a:ln>
            <a:solidFill>
              <a:schemeClr val="bg1">
                <a:lumMod val="5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2000" dirty="0"/>
              <a:t>The </a:t>
            </a:r>
            <a:r>
              <a:rPr lang="en-US" sz="2000" dirty="0" smtClean="0"/>
              <a:t>main dish </a:t>
            </a:r>
            <a:r>
              <a:rPr lang="en-US" sz="2000" dirty="0"/>
              <a:t>was </a:t>
            </a:r>
            <a:r>
              <a:rPr lang="en-US" sz="2000" dirty="0" smtClean="0"/>
              <a:t>salty and horrible</a:t>
            </a:r>
            <a:endParaRPr lang="en-US" sz="2000" dirty="0"/>
          </a:p>
        </p:txBody>
      </p:sp>
      <p:sp>
        <p:nvSpPr>
          <p:cNvPr id="13" name="Smiley Face 12"/>
          <p:cNvSpPr/>
          <p:nvPr/>
        </p:nvSpPr>
        <p:spPr>
          <a:xfrm>
            <a:off x="6237194" y="3457681"/>
            <a:ext cx="932767" cy="789717"/>
          </a:xfrm>
          <a:prstGeom prst="smileyFace">
            <a:avLst>
              <a:gd name="adj" fmla="val -4653"/>
            </a:avLst>
          </a:prstGeom>
          <a:ln>
            <a:solidFill>
              <a:srgbClr val="80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solidFill>
                <a:srgbClr val="800000"/>
              </a:solidFill>
            </a:endParaRPr>
          </a:p>
        </p:txBody>
      </p:sp>
      <p:sp>
        <p:nvSpPr>
          <p:cNvPr id="14" name="Smiley Face 13"/>
          <p:cNvSpPr/>
          <p:nvPr/>
        </p:nvSpPr>
        <p:spPr>
          <a:xfrm>
            <a:off x="3320514" y="3457681"/>
            <a:ext cx="932767" cy="789717"/>
          </a:xfrm>
          <a:prstGeom prst="smileyFace">
            <a:avLst>
              <a:gd name="adj" fmla="val 752"/>
            </a:avLst>
          </a:prstGeom>
          <a:ln>
            <a:solidFill>
              <a:schemeClr val="tx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miley Face 14"/>
          <p:cNvSpPr/>
          <p:nvPr/>
        </p:nvSpPr>
        <p:spPr>
          <a:xfrm>
            <a:off x="380756" y="3457681"/>
            <a:ext cx="932767" cy="789717"/>
          </a:xfrm>
          <a:prstGeom prst="smileyFace">
            <a:avLst>
              <a:gd name="adj" fmla="val 4653"/>
            </a:avLst>
          </a:prstGeom>
          <a:ln>
            <a:solidFill>
              <a:srgbClr val="00800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dirty="0"/>
          </a:p>
        </p:txBody>
      </p:sp>
      <p:sp>
        <p:nvSpPr>
          <p:cNvPr id="16" name="TextBox 15"/>
          <p:cNvSpPr txBox="1"/>
          <p:nvPr/>
        </p:nvSpPr>
        <p:spPr>
          <a:xfrm>
            <a:off x="1099309" y="5396713"/>
            <a:ext cx="1342535" cy="523220"/>
          </a:xfrm>
          <a:prstGeom prst="rect">
            <a:avLst/>
          </a:prstGeom>
          <a:noFill/>
        </p:spPr>
        <p:txBody>
          <a:bodyPr wrap="none" rtlCol="0">
            <a:spAutoFit/>
          </a:bodyPr>
          <a:lstStyle/>
          <a:p>
            <a:r>
              <a:rPr lang="en-US" sz="2800" dirty="0" smtClean="0"/>
              <a:t>Opinion</a:t>
            </a:r>
            <a:endParaRPr lang="en-US" sz="2800" dirty="0"/>
          </a:p>
        </p:txBody>
      </p:sp>
      <p:sp>
        <p:nvSpPr>
          <p:cNvPr id="17" name="TextBox 16"/>
          <p:cNvSpPr txBox="1"/>
          <p:nvPr/>
        </p:nvSpPr>
        <p:spPr>
          <a:xfrm>
            <a:off x="6951033" y="5396713"/>
            <a:ext cx="1342535" cy="523220"/>
          </a:xfrm>
          <a:prstGeom prst="rect">
            <a:avLst/>
          </a:prstGeom>
          <a:noFill/>
        </p:spPr>
        <p:txBody>
          <a:bodyPr wrap="none" rtlCol="0">
            <a:spAutoFit/>
          </a:bodyPr>
          <a:lstStyle/>
          <a:p>
            <a:r>
              <a:rPr lang="en-US" sz="2800" dirty="0" smtClean="0"/>
              <a:t>Opinion</a:t>
            </a:r>
            <a:endParaRPr lang="en-US" sz="2800" dirty="0"/>
          </a:p>
        </p:txBody>
      </p:sp>
      <p:sp>
        <p:nvSpPr>
          <p:cNvPr id="18" name="TextBox 17"/>
          <p:cNvSpPr txBox="1"/>
          <p:nvPr/>
        </p:nvSpPr>
        <p:spPr>
          <a:xfrm>
            <a:off x="4005315" y="5407433"/>
            <a:ext cx="793757" cy="523220"/>
          </a:xfrm>
          <a:prstGeom prst="rect">
            <a:avLst/>
          </a:prstGeom>
          <a:noFill/>
        </p:spPr>
        <p:txBody>
          <a:bodyPr wrap="none" rtlCol="0">
            <a:spAutoFit/>
          </a:bodyPr>
          <a:lstStyle/>
          <a:p>
            <a:r>
              <a:rPr lang="en-US" sz="2800" dirty="0" smtClean="0"/>
              <a:t>Fact</a:t>
            </a:r>
            <a:endParaRPr lang="en-US" sz="2800" dirty="0"/>
          </a:p>
        </p:txBody>
      </p:sp>
      <p:sp>
        <p:nvSpPr>
          <p:cNvPr id="19"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lstStyle/>
          <a:p>
            <a:endParaRPr lang="en-US">
              <a:solidFill>
                <a:srgbClr val="1864A7"/>
              </a:solidFill>
            </a:endParaRPr>
          </a:p>
        </p:txBody>
      </p:sp>
      <p:sp>
        <p:nvSpPr>
          <p:cNvPr id="2" name="Title 1"/>
          <p:cNvSpPr>
            <a:spLocks noGrp="1"/>
          </p:cNvSpPr>
          <p:nvPr>
            <p:ph type="title"/>
          </p:nvPr>
        </p:nvSpPr>
        <p:spPr>
          <a:xfrm>
            <a:off x="1313523" y="121815"/>
            <a:ext cx="6411843" cy="1143000"/>
          </a:xfrm>
        </p:spPr>
        <p:txBody>
          <a:bodyPr/>
          <a:lstStyle/>
          <a:p>
            <a:r>
              <a:rPr lang="en-US" dirty="0" smtClean="0">
                <a:solidFill>
                  <a:srgbClr val="F2F2F2"/>
                </a:solidFill>
              </a:rPr>
              <a:t>Sentiment</a:t>
            </a:r>
            <a:r>
              <a:rPr lang="en-US" dirty="0" smtClean="0">
                <a:solidFill>
                  <a:srgbClr val="000000"/>
                </a:solidFill>
              </a:rPr>
              <a:t> </a:t>
            </a:r>
            <a:r>
              <a:rPr lang="en-US" dirty="0" smtClean="0">
                <a:solidFill>
                  <a:schemeClr val="bg1">
                    <a:lumMod val="95000"/>
                  </a:schemeClr>
                </a:solidFill>
              </a:rPr>
              <a:t>Analysis</a:t>
            </a:r>
            <a:endParaRPr lang="en-US" dirty="0">
              <a:solidFill>
                <a:schemeClr val="bg1">
                  <a:lumMod val="95000"/>
                </a:schemeClr>
              </a:solidFill>
            </a:endParaRPr>
          </a:p>
        </p:txBody>
      </p:sp>
    </p:spTree>
    <p:extLst>
      <p:ext uri="{BB962C8B-B14F-4D97-AF65-F5344CB8AC3E}">
        <p14:creationId xmlns:p14="http://schemas.microsoft.com/office/powerpoint/2010/main" val="2775950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Effect transition="in" filter="fade">
                                      <p:cBhvr>
                                        <p:cTn id="14" dur="500"/>
                                        <p:tgtEl>
                                          <p:spTgt spid="1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916" y="0"/>
            <a:ext cx="4628044" cy="6858000"/>
          </a:xfrm>
          <a:prstGeom prst="rect">
            <a:avLst/>
          </a:prstGeom>
        </p:spPr>
      </p:pic>
      <p:sp>
        <p:nvSpPr>
          <p:cNvPr id="12" name="Content Placeholder 2"/>
          <p:cNvSpPr txBox="1">
            <a:spLocks/>
          </p:cNvSpPr>
          <p:nvPr/>
        </p:nvSpPr>
        <p:spPr>
          <a:xfrm>
            <a:off x="4297680" y="1258570"/>
            <a:ext cx="4846320" cy="5497830"/>
          </a:xfrm>
          <a:prstGeom prst="rect">
            <a:avLst/>
          </a:prstGeom>
          <a:solidFill>
            <a:schemeClr val="tx1">
              <a:lumMod val="75000"/>
              <a:lumOff val="25000"/>
            </a:schemeClr>
          </a:solidFill>
          <a:scene3d>
            <a:camera prst="perspectiveLeft"/>
            <a:lightRig rig="threePt" dir="t"/>
          </a:scene3d>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50000"/>
              </a:lnSpc>
              <a:buFont typeface="Courier New"/>
              <a:buChar char="o"/>
            </a:pPr>
            <a:r>
              <a:rPr lang="en-US" sz="3600" b="1" dirty="0" smtClean="0">
                <a:solidFill>
                  <a:schemeClr val="bg1">
                    <a:lumMod val="95000"/>
                  </a:schemeClr>
                </a:solidFill>
              </a:rPr>
              <a:t>Rich</a:t>
            </a:r>
          </a:p>
          <a:p>
            <a:pPr marL="0" indent="0">
              <a:lnSpc>
                <a:spcPct val="150000"/>
              </a:lnSpc>
              <a:buNone/>
            </a:pPr>
            <a:r>
              <a:rPr lang="en-US" sz="3600" dirty="0" smtClean="0">
                <a:solidFill>
                  <a:schemeClr val="bg1">
                    <a:lumMod val="95000"/>
                  </a:schemeClr>
                </a:solidFill>
              </a:rPr>
              <a:t>	</a:t>
            </a:r>
          </a:p>
          <a:p>
            <a:pPr>
              <a:lnSpc>
                <a:spcPct val="150000"/>
              </a:lnSpc>
              <a:buFont typeface="Courier New"/>
              <a:buChar char="o"/>
            </a:pPr>
            <a:r>
              <a:rPr lang="en-US" sz="3600" b="1" dirty="0" smtClean="0">
                <a:solidFill>
                  <a:schemeClr val="bg1">
                    <a:lumMod val="95000"/>
                  </a:schemeClr>
                </a:solidFill>
              </a:rPr>
              <a:t>Formal Language </a:t>
            </a:r>
            <a:r>
              <a:rPr lang="en-US" sz="2400" b="1" dirty="0" smtClean="0">
                <a:solidFill>
                  <a:schemeClr val="bg1">
                    <a:lumMod val="95000"/>
                  </a:schemeClr>
                </a:solidFill>
              </a:rPr>
              <a:t>{</a:t>
            </a:r>
            <a:r>
              <a:rPr lang="en-US" sz="2400" dirty="0" smtClean="0">
                <a:solidFill>
                  <a:schemeClr val="bg1">
                    <a:lumMod val="95000"/>
                  </a:schemeClr>
                </a:solidFill>
              </a:rPr>
              <a:t>Well Structured Sentences}</a:t>
            </a:r>
            <a:r>
              <a:rPr lang="en-US" sz="3600" dirty="0">
                <a:solidFill>
                  <a:schemeClr val="bg1">
                    <a:lumMod val="95000"/>
                  </a:schemeClr>
                </a:solidFill>
              </a:rPr>
              <a:t/>
            </a:r>
            <a:br>
              <a:rPr lang="en-US" sz="3600" dirty="0">
                <a:solidFill>
                  <a:schemeClr val="bg1">
                    <a:lumMod val="95000"/>
                  </a:schemeClr>
                </a:solidFill>
              </a:rPr>
            </a:br>
            <a:endParaRPr lang="en-US" sz="3600" b="1" dirty="0" smtClean="0">
              <a:solidFill>
                <a:schemeClr val="bg1">
                  <a:lumMod val="95000"/>
                </a:schemeClr>
              </a:solidFill>
            </a:endParaRPr>
          </a:p>
          <a:p>
            <a:pPr>
              <a:lnSpc>
                <a:spcPct val="150000"/>
              </a:lnSpc>
              <a:buFont typeface="Courier New"/>
              <a:buChar char="o"/>
            </a:pPr>
            <a:r>
              <a:rPr lang="en-US" sz="3600" b="1" dirty="0" smtClean="0">
                <a:solidFill>
                  <a:schemeClr val="bg1">
                    <a:lumMod val="95000"/>
                  </a:schemeClr>
                </a:solidFill>
              </a:rPr>
              <a:t>Domain Specific</a:t>
            </a:r>
            <a:endParaRPr lang="en-US" sz="3600" b="1" dirty="0">
              <a:solidFill>
                <a:schemeClr val="bg1">
                  <a:lumMod val="95000"/>
                </a:schemeClr>
              </a:solidFill>
            </a:endParaRPr>
          </a:p>
        </p:txBody>
      </p:sp>
      <p:sp>
        <p:nvSpPr>
          <p:cNvPr id="14" name="Title 1"/>
          <p:cNvSpPr>
            <a:spLocks noGrp="1"/>
          </p:cNvSpPr>
          <p:nvPr>
            <p:ph type="title"/>
          </p:nvPr>
        </p:nvSpPr>
        <p:spPr>
          <a:xfrm>
            <a:off x="4709323" y="115570"/>
            <a:ext cx="4212942" cy="1143000"/>
          </a:xfrm>
          <a:scene3d>
            <a:camera prst="perspectiveRight"/>
            <a:lightRig rig="threePt" dir="t"/>
          </a:scene3d>
        </p:spPr>
        <p:txBody>
          <a:bodyPr>
            <a:noAutofit/>
          </a:bodyPr>
          <a:lstStyle/>
          <a:p>
            <a:r>
              <a:rPr lang="en-US" sz="4000" b="1" dirty="0" smtClean="0">
                <a:solidFill>
                  <a:schemeClr val="bg1">
                    <a:lumMod val="95000"/>
                  </a:schemeClr>
                </a:solidFill>
              </a:rPr>
              <a:t>Conventional  Text</a:t>
            </a:r>
            <a:endParaRPr lang="en-US" sz="4000" b="1" dirty="0">
              <a:solidFill>
                <a:schemeClr val="bg1">
                  <a:lumMod val="95000"/>
                </a:schemeClr>
              </a:solidFill>
            </a:endParaRPr>
          </a:p>
        </p:txBody>
      </p:sp>
      <p:sp>
        <p:nvSpPr>
          <p:cNvPr id="16" name="Title 1"/>
          <p:cNvSpPr txBox="1">
            <a:spLocks/>
          </p:cNvSpPr>
          <p:nvPr/>
        </p:nvSpPr>
        <p:spPr>
          <a:xfrm>
            <a:off x="457200" y="563417"/>
            <a:ext cx="8229600" cy="68647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8000" dirty="0">
              <a:solidFill>
                <a:srgbClr val="EAEAEA"/>
              </a:solidFill>
            </a:endParaRPr>
          </a:p>
        </p:txBody>
      </p:sp>
    </p:spTree>
    <p:extLst>
      <p:ext uri="{BB962C8B-B14F-4D97-AF65-F5344CB8AC3E}">
        <p14:creationId xmlns:p14="http://schemas.microsoft.com/office/powerpoint/2010/main" val="21090682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5" name="Title 1"/>
          <p:cNvSpPr txBox="1">
            <a:spLocks/>
          </p:cNvSpPr>
          <p:nvPr/>
        </p:nvSpPr>
        <p:spPr>
          <a:xfrm>
            <a:off x="-599440" y="218699"/>
            <a:ext cx="4303652" cy="1143000"/>
          </a:xfrm>
          <a:prstGeom prst="rect">
            <a:avLst/>
          </a:prstGeom>
          <a:scene3d>
            <a:camera prst="perspectiveRight"/>
            <a:lightRig rig="threePt" dir="t"/>
          </a:scene3d>
        </p:spPr>
        <p:txBody>
          <a:bodyPr vert="horz" lIns="91440" tIns="45720" rIns="91440" bIns="45720" rtlCol="0" anchor="ctr">
            <a:noAutofit/>
          </a:bodyPr>
          <a:lstStyle>
            <a:lvl1pPr algn="ctr">
              <a:spcBef>
                <a:spcPct val="0"/>
              </a:spcBef>
              <a:buNone/>
              <a:defRPr sz="4000" b="1">
                <a:solidFill>
                  <a:schemeClr val="tx2">
                    <a:lumMod val="10000"/>
                    <a:lumOff val="90000"/>
                  </a:schemeClr>
                </a:solidFill>
                <a:latin typeface="+mj-lt"/>
                <a:ea typeface="+mj-ea"/>
                <a:cs typeface="+mj-cs"/>
              </a:defRPr>
            </a:lvl1pPr>
          </a:lstStyle>
          <a:p>
            <a:r>
              <a:rPr lang="en-US" dirty="0">
                <a:solidFill>
                  <a:srgbClr val="F2F2F2"/>
                </a:solidFill>
              </a:rPr>
              <a:t>Twitter Data</a:t>
            </a:r>
          </a:p>
        </p:txBody>
      </p:sp>
      <p:sp>
        <p:nvSpPr>
          <p:cNvPr id="16" name="Title 1"/>
          <p:cNvSpPr txBox="1">
            <a:spLocks/>
          </p:cNvSpPr>
          <p:nvPr/>
        </p:nvSpPr>
        <p:spPr>
          <a:xfrm>
            <a:off x="457200" y="563417"/>
            <a:ext cx="8229600" cy="68647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8000" dirty="0">
              <a:solidFill>
                <a:srgbClr val="EAEAEA"/>
              </a:solidFill>
            </a:endParaRPr>
          </a:p>
        </p:txBody>
      </p:sp>
      <p:pic>
        <p:nvPicPr>
          <p:cNvPr id="5" name="Picture 4"/>
          <p:cNvPicPr>
            <a:picLocks noChangeAspect="1"/>
          </p:cNvPicPr>
          <p:nvPr/>
        </p:nvPicPr>
        <p:blipFill>
          <a:blip r:embed="rId3"/>
          <a:stretch>
            <a:fillRect/>
          </a:stretch>
        </p:blipFill>
        <p:spPr>
          <a:xfrm>
            <a:off x="2954033" y="0"/>
            <a:ext cx="6189967" cy="6858000"/>
          </a:xfrm>
          <a:prstGeom prst="rect">
            <a:avLst/>
          </a:prstGeom>
        </p:spPr>
      </p:pic>
      <p:sp>
        <p:nvSpPr>
          <p:cNvPr id="11" name="Content Placeholder 2"/>
          <p:cNvSpPr>
            <a:spLocks noGrp="1"/>
          </p:cNvSpPr>
          <p:nvPr>
            <p:ph idx="1"/>
          </p:nvPr>
        </p:nvSpPr>
        <p:spPr>
          <a:xfrm>
            <a:off x="-56772" y="1493779"/>
            <a:ext cx="4405252" cy="5204922"/>
          </a:xfrm>
          <a:solidFill>
            <a:schemeClr val="tx1">
              <a:lumMod val="75000"/>
              <a:lumOff val="25000"/>
            </a:schemeClr>
          </a:solidFill>
          <a:scene3d>
            <a:camera prst="perspectiveRight"/>
            <a:lightRig rig="threePt" dir="t"/>
          </a:scene3d>
        </p:spPr>
        <p:txBody>
          <a:bodyPr vert="horz" lIns="91440" tIns="45720" rIns="91440" bIns="45720" rtlCol="0">
            <a:noAutofit/>
          </a:bodyPr>
          <a:lstStyle/>
          <a:p>
            <a:pPr>
              <a:lnSpc>
                <a:spcPct val="150000"/>
              </a:lnSpc>
              <a:buFont typeface="Courier New"/>
              <a:buChar char="o"/>
            </a:pPr>
            <a:r>
              <a:rPr lang="en-US" sz="3600" b="1" dirty="0">
                <a:solidFill>
                  <a:schemeClr val="bg1">
                    <a:lumMod val="95000"/>
                  </a:schemeClr>
                </a:solidFill>
              </a:rPr>
              <a:t>Short (140-Chars)</a:t>
            </a:r>
          </a:p>
          <a:p>
            <a:pPr>
              <a:lnSpc>
                <a:spcPct val="150000"/>
              </a:lnSpc>
              <a:buFont typeface="Courier New"/>
              <a:buChar char="o"/>
            </a:pPr>
            <a:endParaRPr lang="en-US" sz="3600" b="1" dirty="0">
              <a:solidFill>
                <a:schemeClr val="bg1">
                  <a:lumMod val="95000"/>
                </a:schemeClr>
              </a:solidFill>
            </a:endParaRPr>
          </a:p>
          <a:p>
            <a:pPr>
              <a:lnSpc>
                <a:spcPct val="150000"/>
              </a:lnSpc>
              <a:buFont typeface="Courier New"/>
              <a:buChar char="o"/>
            </a:pPr>
            <a:r>
              <a:rPr lang="en-US" sz="3600" b="1" dirty="0" smtClean="0">
                <a:solidFill>
                  <a:schemeClr val="bg1">
                    <a:lumMod val="95000"/>
                  </a:schemeClr>
                </a:solidFill>
              </a:rPr>
              <a:t>Noisy </a:t>
            </a:r>
            <a:r>
              <a:rPr lang="en-US" sz="3600" dirty="0" smtClean="0">
                <a:solidFill>
                  <a:schemeClr val="bg1">
                    <a:lumMod val="95000"/>
                  </a:schemeClr>
                </a:solidFill>
              </a:rPr>
              <a:t>{gr8, </a:t>
            </a:r>
            <a:r>
              <a:rPr lang="en-US" sz="3600" dirty="0" err="1" smtClean="0">
                <a:solidFill>
                  <a:schemeClr val="bg1">
                    <a:lumMod val="95000"/>
                  </a:schemeClr>
                </a:solidFill>
              </a:rPr>
              <a:t>lol</a:t>
            </a:r>
            <a:r>
              <a:rPr lang="en-US" sz="3600" dirty="0" smtClean="0">
                <a:solidFill>
                  <a:schemeClr val="bg1">
                    <a:lumMod val="95000"/>
                  </a:schemeClr>
                </a:solidFill>
              </a:rPr>
              <a:t>, </a:t>
            </a:r>
            <a:r>
              <a:rPr lang="en-US" sz="3600" dirty="0" smtClean="0">
                <a:solidFill>
                  <a:schemeClr val="bg1">
                    <a:lumMod val="95000"/>
                  </a:schemeClr>
                </a:solidFill>
                <a:sym typeface="Wingdings"/>
              </a:rPr>
              <a:t>:), :P}</a:t>
            </a:r>
            <a:endParaRPr lang="en-US" sz="3600" b="1" dirty="0">
              <a:solidFill>
                <a:schemeClr val="bg1">
                  <a:lumMod val="95000"/>
                </a:schemeClr>
              </a:solidFill>
            </a:endParaRPr>
          </a:p>
          <a:p>
            <a:pPr>
              <a:lnSpc>
                <a:spcPct val="150000"/>
              </a:lnSpc>
              <a:buFont typeface="Courier New"/>
              <a:buChar char="o"/>
            </a:pPr>
            <a:endParaRPr lang="en-US" sz="3600" b="1" dirty="0">
              <a:solidFill>
                <a:schemeClr val="bg1">
                  <a:lumMod val="95000"/>
                </a:schemeClr>
              </a:solidFill>
            </a:endParaRPr>
          </a:p>
          <a:p>
            <a:pPr>
              <a:lnSpc>
                <a:spcPct val="150000"/>
              </a:lnSpc>
              <a:buFont typeface="Courier New"/>
              <a:buChar char="o"/>
            </a:pPr>
            <a:r>
              <a:rPr lang="en-US" sz="3600" b="1" dirty="0">
                <a:solidFill>
                  <a:schemeClr val="bg1">
                    <a:lumMod val="95000"/>
                  </a:schemeClr>
                </a:solidFill>
              </a:rPr>
              <a:t>Open Environment </a:t>
            </a:r>
          </a:p>
        </p:txBody>
      </p:sp>
    </p:spTree>
    <p:extLst>
      <p:ext uri="{BB962C8B-B14F-4D97-AF65-F5344CB8AC3E}">
        <p14:creationId xmlns:p14="http://schemas.microsoft.com/office/powerpoint/2010/main" val="245130089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0" y="3050129"/>
            <a:ext cx="8877301" cy="1007096"/>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7200" b="1" dirty="0" smtClean="0">
                <a:solidFill>
                  <a:schemeClr val="accent1">
                    <a:lumMod val="75000"/>
                  </a:schemeClr>
                </a:solidFill>
              </a:rPr>
              <a:t>Stopwords Removal</a:t>
            </a:r>
          </a:p>
          <a:p>
            <a:pPr algn="l"/>
            <a:r>
              <a:rPr lang="en-US" sz="6600" b="1" dirty="0" smtClean="0">
                <a:solidFill>
                  <a:schemeClr val="accent1">
                    <a:lumMod val="75000"/>
                  </a:schemeClr>
                </a:solidFill>
              </a:rPr>
              <a:t> </a:t>
            </a:r>
            <a:endParaRPr lang="en-US" sz="6600" b="1" dirty="0">
              <a:solidFill>
                <a:schemeClr val="accent1">
                  <a:lumMod val="75000"/>
                </a:schemeClr>
              </a:solidFill>
            </a:endParaRPr>
          </a:p>
        </p:txBody>
      </p:sp>
      <p:sp>
        <p:nvSpPr>
          <p:cNvPr id="9" name="Content Placeholder 2"/>
          <p:cNvSpPr>
            <a:spLocks noGrp="1"/>
          </p:cNvSpPr>
          <p:nvPr>
            <p:ph idx="1"/>
          </p:nvPr>
        </p:nvSpPr>
        <p:spPr>
          <a:xfrm>
            <a:off x="0" y="3777415"/>
            <a:ext cx="9143999" cy="3080585"/>
          </a:xfrm>
          <a:solidFill>
            <a:schemeClr val="tx1">
              <a:lumMod val="75000"/>
              <a:lumOff val="25000"/>
            </a:schemeClr>
          </a:solidFill>
          <a:scene3d>
            <a:camera prst="perspectiveFront"/>
            <a:lightRig rig="threePt" dir="t"/>
          </a:scene3d>
        </p:spPr>
        <p:txBody>
          <a:bodyPr vert="horz" lIns="91440" tIns="45720" rIns="91440" bIns="45720" rtlCol="0">
            <a:noAutofit/>
          </a:bodyPr>
          <a:lstStyle/>
          <a:p>
            <a:pPr marL="0" indent="0">
              <a:lnSpc>
                <a:spcPct val="150000"/>
              </a:lnSpc>
              <a:buNone/>
            </a:pPr>
            <a:r>
              <a:rPr lang="en-US" sz="3600" b="1" dirty="0">
                <a:solidFill>
                  <a:schemeClr val="bg1">
                    <a:lumMod val="95000"/>
                  </a:schemeClr>
                </a:solidFill>
              </a:rPr>
              <a:t>Stopwords, by definition, are meaningless words that have low discrimination power.</a:t>
            </a:r>
          </a:p>
          <a:p>
            <a:pPr>
              <a:lnSpc>
                <a:spcPct val="150000"/>
              </a:lnSpc>
              <a:buFont typeface="Courier New"/>
              <a:buChar char="o"/>
            </a:pPr>
            <a:endParaRPr lang="en-US" sz="3600" b="1" dirty="0">
              <a:solidFill>
                <a:schemeClr val="bg1">
                  <a:lumMod val="95000"/>
                </a:schemeClr>
              </a:solidFill>
            </a:endParaRPr>
          </a:p>
        </p:txBody>
      </p:sp>
    </p:spTree>
    <p:extLst>
      <p:ext uri="{BB962C8B-B14F-4D97-AF65-F5344CB8AC3E}">
        <p14:creationId xmlns:p14="http://schemas.microsoft.com/office/powerpoint/2010/main" val="33674817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solidFill>
                  <a:schemeClr val="bg1">
                    <a:lumMod val="95000"/>
                  </a:schemeClr>
                </a:solidFill>
              </a:rPr>
              <a:t>Stopwords Removal in Twitter Sentiment Analysis </a:t>
            </a:r>
            <a:endParaRPr lang="en-US" sz="3200" dirty="0">
              <a:solidFill>
                <a:schemeClr val="bg1">
                  <a:lumMod val="95000"/>
                </a:schemeClr>
              </a:solidFill>
            </a:endParaRPr>
          </a:p>
        </p:txBody>
      </p:sp>
      <p:sp>
        <p:nvSpPr>
          <p:cNvPr id="6" name="TextBox 5"/>
          <p:cNvSpPr txBox="1"/>
          <p:nvPr/>
        </p:nvSpPr>
        <p:spPr>
          <a:xfrm>
            <a:off x="273941" y="2142773"/>
            <a:ext cx="2903359" cy="4247317"/>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pPr marL="285750" indent="-285750">
              <a:buFontTx/>
              <a:buChar char="-"/>
            </a:pPr>
            <a:r>
              <a:rPr lang="en-US" dirty="0" err="1" smtClean="0"/>
              <a:t>Kouloumpis</a:t>
            </a:r>
            <a:r>
              <a:rPr lang="en-US" dirty="0" smtClean="0"/>
              <a:t> </a:t>
            </a:r>
            <a:r>
              <a:rPr lang="en-US" dirty="0"/>
              <a:t>et al</a:t>
            </a:r>
            <a:r>
              <a:rPr lang="en-US" dirty="0" smtClean="0"/>
              <a:t>. 2011</a:t>
            </a:r>
          </a:p>
          <a:p>
            <a:pPr marL="285750" indent="-285750">
              <a:buFontTx/>
              <a:buChar char="-"/>
            </a:pPr>
            <a:endParaRPr lang="en-US" dirty="0" smtClean="0"/>
          </a:p>
          <a:p>
            <a:pPr marL="285750" indent="-285750">
              <a:buFontTx/>
              <a:buChar char="-"/>
            </a:pPr>
            <a:r>
              <a:rPr lang="en-US" dirty="0" smtClean="0"/>
              <a:t>Pak &amp; </a:t>
            </a:r>
            <a:r>
              <a:rPr lang="en-US" dirty="0" err="1" smtClean="0"/>
              <a:t>Paroubek</a:t>
            </a:r>
            <a:r>
              <a:rPr lang="en-US" dirty="0" smtClean="0"/>
              <a:t>, 2010</a:t>
            </a:r>
          </a:p>
          <a:p>
            <a:pPr marL="285750" indent="-285750">
              <a:buFontTx/>
              <a:buChar char="-"/>
            </a:pPr>
            <a:endParaRPr lang="en-US" dirty="0" smtClean="0"/>
          </a:p>
          <a:p>
            <a:pPr marL="285750" indent="-285750">
              <a:buFontTx/>
              <a:buChar char="-"/>
            </a:pPr>
            <a:r>
              <a:rPr lang="en-US" dirty="0" smtClean="0"/>
              <a:t>Asiaee et al., 2012</a:t>
            </a:r>
          </a:p>
          <a:p>
            <a:pPr marL="285750" indent="-285750">
              <a:buFontTx/>
              <a:buChar char="-"/>
            </a:pPr>
            <a:endParaRPr lang="en-US" dirty="0" smtClean="0"/>
          </a:p>
          <a:p>
            <a:pPr marL="285750" indent="-285750">
              <a:buFontTx/>
              <a:buChar char="-"/>
            </a:pPr>
            <a:r>
              <a:rPr lang="en-US" dirty="0" err="1" smtClean="0"/>
              <a:t>Bollen</a:t>
            </a:r>
            <a:r>
              <a:rPr lang="en-US" dirty="0" smtClean="0"/>
              <a:t> et al., 2011</a:t>
            </a:r>
          </a:p>
          <a:p>
            <a:pPr marL="285750" indent="-285750">
              <a:buFontTx/>
              <a:buChar char="-"/>
            </a:pPr>
            <a:endParaRPr lang="en-US" dirty="0" smtClean="0"/>
          </a:p>
          <a:p>
            <a:pPr marL="285750" indent="-285750">
              <a:buFontTx/>
              <a:buChar char="-"/>
            </a:pPr>
            <a:r>
              <a:rPr lang="en-US" dirty="0" err="1"/>
              <a:t>Bifet</a:t>
            </a:r>
            <a:r>
              <a:rPr lang="en-US" dirty="0"/>
              <a:t> and </a:t>
            </a:r>
            <a:r>
              <a:rPr lang="en-US" dirty="0" smtClean="0"/>
              <a:t>Frank, 2010</a:t>
            </a:r>
          </a:p>
          <a:p>
            <a:pPr marL="285750" indent="-285750">
              <a:buFontTx/>
              <a:buChar char="-"/>
            </a:pPr>
            <a:endParaRPr lang="en-US" dirty="0" smtClean="0"/>
          </a:p>
          <a:p>
            <a:pPr marL="285750" indent="-285750">
              <a:buFontTx/>
              <a:buChar char="-"/>
            </a:pPr>
            <a:r>
              <a:rPr lang="en-US" dirty="0"/>
              <a:t>Speriosu et </a:t>
            </a:r>
            <a:r>
              <a:rPr lang="en-US" dirty="0" smtClean="0"/>
              <a:t>al., 2011</a:t>
            </a:r>
          </a:p>
          <a:p>
            <a:pPr marL="285750" indent="-285750">
              <a:buFontTx/>
              <a:buChar char="-"/>
            </a:pPr>
            <a:endParaRPr lang="en-US" dirty="0" smtClean="0"/>
          </a:p>
          <a:p>
            <a:pPr marL="285750" indent="-285750">
              <a:buFontTx/>
              <a:buChar char="-"/>
            </a:pPr>
            <a:r>
              <a:rPr lang="en-US" dirty="0" smtClean="0"/>
              <a:t>Zhang &amp; Yuan, 2013</a:t>
            </a:r>
          </a:p>
          <a:p>
            <a:endParaRPr lang="en-US" dirty="0"/>
          </a:p>
          <a:p>
            <a:pPr marL="285750" indent="-285750">
              <a:buFontTx/>
              <a:buChar char="-"/>
            </a:pPr>
            <a:r>
              <a:rPr lang="en-US" dirty="0" err="1"/>
              <a:t>Gokulakrishnan</a:t>
            </a:r>
            <a:r>
              <a:rPr lang="en-US" dirty="0"/>
              <a:t> et </a:t>
            </a:r>
            <a:r>
              <a:rPr lang="en-US" dirty="0" smtClean="0"/>
              <a:t>al 2012</a:t>
            </a:r>
          </a:p>
        </p:txBody>
      </p:sp>
      <p:sp>
        <p:nvSpPr>
          <p:cNvPr id="7" name="TextBox 6"/>
          <p:cNvSpPr txBox="1"/>
          <p:nvPr/>
        </p:nvSpPr>
        <p:spPr>
          <a:xfrm>
            <a:off x="6720458" y="2142773"/>
            <a:ext cx="2274982" cy="4247317"/>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pPr marL="285750" indent="-285750">
              <a:buFontTx/>
              <a:buChar char="-"/>
            </a:pPr>
            <a:r>
              <a:rPr lang="en-US" dirty="0" smtClean="0"/>
              <a:t>Saif et al., 2012</a:t>
            </a:r>
          </a:p>
          <a:p>
            <a:pPr marL="285750" indent="-285750">
              <a:buFontTx/>
              <a:buChar char="-"/>
            </a:pPr>
            <a:endParaRPr lang="en-US" dirty="0" smtClean="0"/>
          </a:p>
          <a:p>
            <a:pPr marL="285750" indent="-285750">
              <a:buFontTx/>
              <a:buChar char="-"/>
            </a:pPr>
            <a:r>
              <a:rPr lang="en-US" dirty="0" smtClean="0"/>
              <a:t>Hu et al., 2013</a:t>
            </a:r>
          </a:p>
          <a:p>
            <a:endParaRPr lang="en-US" dirty="0" smtClean="0"/>
          </a:p>
          <a:p>
            <a:pPr marL="285750" indent="-285750">
              <a:buFontTx/>
              <a:buChar char="-"/>
            </a:pPr>
            <a:r>
              <a:rPr lang="en-US" dirty="0" err="1" smtClean="0"/>
              <a:t>Camara</a:t>
            </a:r>
            <a:r>
              <a:rPr lang="en-US" dirty="0" smtClean="0"/>
              <a:t> et al., </a:t>
            </a:r>
            <a:r>
              <a:rPr lang="en-US" dirty="0" smtClean="0"/>
              <a:t>2013</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p:txBody>
      </p:sp>
      <p:sp>
        <p:nvSpPr>
          <p:cNvPr id="9" name="TextBox 8"/>
          <p:cNvSpPr txBox="1"/>
          <p:nvPr/>
        </p:nvSpPr>
        <p:spPr>
          <a:xfrm>
            <a:off x="3917511" y="3216227"/>
            <a:ext cx="1971613" cy="156966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sz="3200" dirty="0" smtClean="0"/>
              <a:t>Removing </a:t>
            </a:r>
          </a:p>
          <a:p>
            <a:r>
              <a:rPr lang="en-US" sz="3200" dirty="0" smtClean="0"/>
              <a:t>Stopwords</a:t>
            </a:r>
          </a:p>
          <a:p>
            <a:r>
              <a:rPr lang="en-US" sz="3200" dirty="0" smtClean="0"/>
              <a:t>is USEFUL</a:t>
            </a:r>
            <a:endParaRPr lang="en-US" sz="3200" dirty="0"/>
          </a:p>
        </p:txBody>
      </p:sp>
      <p:cxnSp>
        <p:nvCxnSpPr>
          <p:cNvPr id="11" name="Elbow Connector 10"/>
          <p:cNvCxnSpPr>
            <a:stCxn id="7" idx="0"/>
          </p:cNvCxnSpPr>
          <p:nvPr/>
        </p:nvCxnSpPr>
        <p:spPr>
          <a:xfrm rot="16200000" flipH="1" flipV="1">
            <a:off x="5996746" y="1355026"/>
            <a:ext cx="1073456" cy="2648950"/>
          </a:xfrm>
          <a:prstGeom prst="bentConnector4">
            <a:avLst>
              <a:gd name="adj1" fmla="val -21296"/>
              <a:gd name="adj2" fmla="val 99099"/>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6" idx="0"/>
          </p:cNvCxnSpPr>
          <p:nvPr/>
        </p:nvCxnSpPr>
        <p:spPr>
          <a:xfrm rot="16200000" flipH="1">
            <a:off x="2521612" y="1346782"/>
            <a:ext cx="1073454" cy="2665436"/>
          </a:xfrm>
          <a:prstGeom prst="bentConnector4">
            <a:avLst>
              <a:gd name="adj1" fmla="val -21296"/>
              <a:gd name="adj2" fmla="val 10065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171471" y="1307862"/>
            <a:ext cx="800970" cy="646331"/>
          </a:xfrm>
          <a:prstGeom prst="rect">
            <a:avLst/>
          </a:prstGeom>
          <a:noFill/>
        </p:spPr>
        <p:txBody>
          <a:bodyPr wrap="none" rtlCol="0">
            <a:spAutoFit/>
          </a:bodyPr>
          <a:lstStyle/>
          <a:p>
            <a:r>
              <a:rPr lang="en-US" sz="3600" b="1" dirty="0" smtClean="0"/>
              <a:t>NO</a:t>
            </a:r>
            <a:endParaRPr lang="en-US" sz="3600" b="1" dirty="0"/>
          </a:p>
        </p:txBody>
      </p:sp>
      <p:sp>
        <p:nvSpPr>
          <p:cNvPr id="20" name="TextBox 19"/>
          <p:cNvSpPr txBox="1"/>
          <p:nvPr/>
        </p:nvSpPr>
        <p:spPr>
          <a:xfrm>
            <a:off x="2776815" y="1307862"/>
            <a:ext cx="867921" cy="646331"/>
          </a:xfrm>
          <a:prstGeom prst="rect">
            <a:avLst/>
          </a:prstGeom>
          <a:noFill/>
        </p:spPr>
        <p:txBody>
          <a:bodyPr wrap="none" rtlCol="0">
            <a:spAutoFit/>
          </a:bodyPr>
          <a:lstStyle/>
          <a:p>
            <a:r>
              <a:rPr lang="en-US" sz="3600" b="1" dirty="0" smtClean="0"/>
              <a:t>YES</a:t>
            </a:r>
            <a:endParaRPr lang="en-US" sz="3600" b="1" dirty="0"/>
          </a:p>
        </p:txBody>
      </p:sp>
    </p:spTree>
    <p:extLst>
      <p:ext uri="{BB962C8B-B14F-4D97-AF65-F5344CB8AC3E}">
        <p14:creationId xmlns:p14="http://schemas.microsoft.com/office/powerpoint/2010/main" val="428108648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835435" y="1619986"/>
            <a:ext cx="6308566" cy="4806908"/>
          </a:xfrm>
          <a:prstGeom prst="rect">
            <a:avLst/>
          </a:prstGeom>
        </p:spPr>
      </p:pic>
      <p:sp>
        <p:nvSpPr>
          <p:cNvPr id="10" name="Content Placeholder 2"/>
          <p:cNvSpPr>
            <a:spLocks noGrp="1"/>
          </p:cNvSpPr>
          <p:nvPr>
            <p:ph idx="1"/>
          </p:nvPr>
        </p:nvSpPr>
        <p:spPr>
          <a:xfrm>
            <a:off x="263476" y="1793913"/>
            <a:ext cx="3847760" cy="4525963"/>
          </a:xfrm>
        </p:spPr>
        <p:txBody>
          <a:bodyPr/>
          <a:lstStyle/>
          <a:p>
            <a:r>
              <a:rPr lang="en-US" dirty="0" smtClean="0">
                <a:solidFill>
                  <a:srgbClr val="008000"/>
                </a:solidFill>
              </a:rPr>
              <a:t>Precompiled</a:t>
            </a:r>
          </a:p>
          <a:p>
            <a:r>
              <a:rPr lang="en-US" dirty="0" smtClean="0">
                <a:solidFill>
                  <a:srgbClr val="008000"/>
                </a:solidFill>
              </a:rPr>
              <a:t>Very popular</a:t>
            </a:r>
          </a:p>
          <a:p>
            <a:endParaRPr lang="en-US" dirty="0" smtClean="0"/>
          </a:p>
          <a:p>
            <a:r>
              <a:rPr lang="en-US" dirty="0" smtClean="0">
                <a:solidFill>
                  <a:srgbClr val="800000"/>
                </a:solidFill>
              </a:rPr>
              <a:t>Outdated </a:t>
            </a:r>
          </a:p>
          <a:p>
            <a:r>
              <a:rPr lang="en-US" dirty="0" smtClean="0">
                <a:solidFill>
                  <a:srgbClr val="800000"/>
                </a:solidFill>
              </a:rPr>
              <a:t>Domain-Independent</a:t>
            </a:r>
            <a:endParaRPr lang="en-US" dirty="0">
              <a:solidFill>
                <a:srgbClr val="800000"/>
              </a:solidFill>
            </a:endParaRPr>
          </a:p>
        </p:txBody>
      </p:sp>
      <p:sp>
        <p:nvSpPr>
          <p:cNvPr id="12"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solidFill>
                  <a:schemeClr val="bg1">
                    <a:lumMod val="95000"/>
                  </a:schemeClr>
                </a:solidFill>
              </a:rPr>
              <a:t>Classic Stopword Lists</a:t>
            </a:r>
            <a:endParaRPr lang="en-US" sz="3200" dirty="0">
              <a:solidFill>
                <a:schemeClr val="bg1">
                  <a:lumMod val="95000"/>
                </a:schemeClr>
              </a:solidFill>
            </a:endParaRPr>
          </a:p>
        </p:txBody>
      </p:sp>
    </p:spTree>
    <p:extLst>
      <p:ext uri="{BB962C8B-B14F-4D97-AF65-F5344CB8AC3E}">
        <p14:creationId xmlns:p14="http://schemas.microsoft.com/office/powerpoint/2010/main" val="33601523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solidFill>
                  <a:schemeClr val="tx2"/>
                </a:solidFill>
              </a:rPr>
              <a:t>Unsupervised Methods</a:t>
            </a:r>
          </a:p>
          <a:p>
            <a:pPr lvl="1"/>
            <a:r>
              <a:rPr lang="en-US" dirty="0" smtClean="0"/>
              <a:t>Term Frequency</a:t>
            </a:r>
          </a:p>
          <a:p>
            <a:pPr lvl="1"/>
            <a:r>
              <a:rPr lang="en-US" dirty="0" smtClean="0"/>
              <a:t>Term-based Random Sampling </a:t>
            </a:r>
          </a:p>
          <a:p>
            <a:endParaRPr lang="en-US" dirty="0" smtClean="0"/>
          </a:p>
          <a:p>
            <a:r>
              <a:rPr lang="en-US" dirty="0" smtClean="0">
                <a:solidFill>
                  <a:srgbClr val="1F497D"/>
                </a:solidFill>
              </a:rPr>
              <a:t>Supervised </a:t>
            </a:r>
          </a:p>
          <a:p>
            <a:pPr lvl="1"/>
            <a:r>
              <a:rPr lang="en-US" dirty="0" smtClean="0"/>
              <a:t>Term Entropy Measures </a:t>
            </a:r>
          </a:p>
          <a:p>
            <a:pPr lvl="1"/>
            <a:r>
              <a:rPr lang="en-US" dirty="0"/>
              <a:t>Maximum Likelihood Estimation </a:t>
            </a:r>
            <a:endParaRPr lang="en-US" dirty="0" smtClean="0"/>
          </a:p>
          <a:p>
            <a:pPr marL="457200" lvl="1" indent="0">
              <a:buNone/>
            </a:pPr>
            <a:endParaRPr lang="en-US" dirty="0" smtClean="0"/>
          </a:p>
        </p:txBody>
      </p:sp>
      <p:sp>
        <p:nvSpPr>
          <p:cNvPr id="4" name="Rectangle 39"/>
          <p:cNvSpPr>
            <a:spLocks noChangeArrowheads="1"/>
          </p:cNvSpPr>
          <p:nvPr/>
        </p:nvSpPr>
        <p:spPr bwMode="auto">
          <a:xfrm>
            <a:off x="0" y="-2"/>
            <a:ext cx="9144000" cy="1264817"/>
          </a:xfrm>
          <a:prstGeom prst="rect">
            <a:avLst/>
          </a:prstGeom>
          <a:solidFill>
            <a:schemeClr val="accent1"/>
          </a:solidFill>
          <a:ln>
            <a:noFill/>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3200" dirty="0" smtClean="0">
                <a:solidFill>
                  <a:schemeClr val="bg1">
                    <a:lumMod val="95000"/>
                  </a:schemeClr>
                </a:solidFill>
              </a:rPr>
              <a:t>Automatic Stopwords Generation Methods</a:t>
            </a:r>
            <a:endParaRPr lang="en-US" sz="3200" dirty="0">
              <a:solidFill>
                <a:schemeClr val="bg1">
                  <a:lumMod val="95000"/>
                </a:schemeClr>
              </a:solidFill>
            </a:endParaRPr>
          </a:p>
        </p:txBody>
      </p:sp>
    </p:spTree>
    <p:extLst>
      <p:ext uri="{BB962C8B-B14F-4D97-AF65-F5344CB8AC3E}">
        <p14:creationId xmlns:p14="http://schemas.microsoft.com/office/powerpoint/2010/main" val="122298447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4817</TotalTime>
  <Words>2762</Words>
  <Application>Microsoft Macintosh PowerPoint</Application>
  <PresentationFormat>On-screen Show (4:3)</PresentationFormat>
  <Paragraphs>309</Paragraphs>
  <Slides>23</Slides>
  <Notes>23</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Office Theme</vt:lpstr>
      <vt:lpstr>On Stopwords, Filtering and Data Sparsity for Sentiment Analysis of Twitter </vt:lpstr>
      <vt:lpstr>PowerPoint Presentation</vt:lpstr>
      <vt:lpstr>Sentiment Analysis</vt:lpstr>
      <vt:lpstr>Conventional  Text</vt:lpstr>
      <vt:lpstr>PowerPoint Presentation</vt:lpstr>
      <vt:lpstr>PowerPoint Presentation</vt:lpstr>
      <vt:lpstr>PowerPoint Presentation</vt:lpstr>
      <vt:lpstr>PowerPoint Presentation</vt:lpstr>
      <vt:lpstr>PowerPoint Presentation</vt:lpstr>
      <vt:lpstr>PowerPoint Presentation</vt:lpstr>
      <vt:lpstr>Datasets</vt:lpstr>
      <vt:lpstr>Stopwords Removal Methods</vt:lpstr>
      <vt:lpstr>Stopwords Removal Methods</vt:lpstr>
      <vt:lpstr>Stopwords Removal Methods</vt:lpstr>
      <vt:lpstr>Twitter Sentiment Classifiers</vt:lpstr>
      <vt:lpstr>Assess the impact of removing stopwords by observing fluctuations on:</vt:lpstr>
      <vt:lpstr>1. Classification Performance</vt:lpstr>
      <vt:lpstr>1. Classification Performance</vt:lpstr>
      <vt:lpstr>2. Feature Space</vt:lpstr>
      <vt:lpstr>3. Data Sparsity</vt:lpstr>
      <vt:lpstr>PowerPoint Presentation</vt:lpstr>
      <vt:lpstr>Overall Analysis Results</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Saif</dc:creator>
  <cp:lastModifiedBy>Hassan Saif</cp:lastModifiedBy>
  <cp:revision>389</cp:revision>
  <dcterms:created xsi:type="dcterms:W3CDTF">2014-05-15T11:48:14Z</dcterms:created>
  <dcterms:modified xsi:type="dcterms:W3CDTF">2014-05-18T20:05:44Z</dcterms:modified>
</cp:coreProperties>
</file>

<file path=docProps/thumbnail.jpeg>
</file>